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88"/>
  </p:notesMasterIdLst>
  <p:handoutMasterIdLst>
    <p:handoutMasterId r:id="rId89"/>
  </p:handoutMasterIdLst>
  <p:sldIdLst>
    <p:sldId id="288" r:id="rId2"/>
    <p:sldId id="257" r:id="rId3"/>
    <p:sldId id="378" r:id="rId4"/>
    <p:sldId id="379" r:id="rId5"/>
    <p:sldId id="263" r:id="rId6"/>
    <p:sldId id="391" r:id="rId7"/>
    <p:sldId id="392" r:id="rId8"/>
    <p:sldId id="393" r:id="rId9"/>
    <p:sldId id="276" r:id="rId10"/>
    <p:sldId id="277" r:id="rId11"/>
    <p:sldId id="278" r:id="rId12"/>
    <p:sldId id="279" r:id="rId13"/>
    <p:sldId id="389" r:id="rId14"/>
    <p:sldId id="390" r:id="rId15"/>
    <p:sldId id="282" r:id="rId16"/>
    <p:sldId id="283" r:id="rId17"/>
    <p:sldId id="284" r:id="rId18"/>
    <p:sldId id="258" r:id="rId19"/>
    <p:sldId id="380" r:id="rId20"/>
    <p:sldId id="381" r:id="rId21"/>
    <p:sldId id="382" r:id="rId22"/>
    <p:sldId id="262" r:id="rId23"/>
    <p:sldId id="383" r:id="rId24"/>
    <p:sldId id="394" r:id="rId25"/>
    <p:sldId id="397" r:id="rId26"/>
    <p:sldId id="293" r:id="rId27"/>
    <p:sldId id="398" r:id="rId28"/>
    <p:sldId id="287" r:id="rId29"/>
    <p:sldId id="259" r:id="rId30"/>
    <p:sldId id="260" r:id="rId31"/>
    <p:sldId id="261" r:id="rId32"/>
    <p:sldId id="264" r:id="rId33"/>
    <p:sldId id="347" r:id="rId34"/>
    <p:sldId id="348" r:id="rId35"/>
    <p:sldId id="265" r:id="rId36"/>
    <p:sldId id="344" r:id="rId37"/>
    <p:sldId id="297" r:id="rId38"/>
    <p:sldId id="292" r:id="rId39"/>
    <p:sldId id="368" r:id="rId40"/>
    <p:sldId id="384" r:id="rId41"/>
    <p:sldId id="271" r:id="rId42"/>
    <p:sldId id="367" r:id="rId43"/>
    <p:sldId id="365" r:id="rId44"/>
    <p:sldId id="272" r:id="rId45"/>
    <p:sldId id="281" r:id="rId46"/>
    <p:sldId id="280" r:id="rId47"/>
    <p:sldId id="349" r:id="rId48"/>
    <p:sldId id="321" r:id="rId49"/>
    <p:sldId id="303" r:id="rId50"/>
    <p:sldId id="304" r:id="rId51"/>
    <p:sldId id="351" r:id="rId52"/>
    <p:sldId id="298" r:id="rId53"/>
    <p:sldId id="369" r:id="rId54"/>
    <p:sldId id="350" r:id="rId55"/>
    <p:sldId id="353" r:id="rId56"/>
    <p:sldId id="354" r:id="rId57"/>
    <p:sldId id="268" r:id="rId58"/>
    <p:sldId id="355" r:id="rId59"/>
    <p:sldId id="357" r:id="rId60"/>
    <p:sldId id="356" r:id="rId61"/>
    <p:sldId id="358" r:id="rId62"/>
    <p:sldId id="359" r:id="rId63"/>
    <p:sldId id="352" r:id="rId64"/>
    <p:sldId id="385" r:id="rId65"/>
    <p:sldId id="317" r:id="rId66"/>
    <p:sldId id="360" r:id="rId67"/>
    <p:sldId id="361" r:id="rId68"/>
    <p:sldId id="362" r:id="rId69"/>
    <p:sldId id="306" r:id="rId70"/>
    <p:sldId id="307" r:id="rId71"/>
    <p:sldId id="363" r:id="rId72"/>
    <p:sldId id="295" r:id="rId73"/>
    <p:sldId id="364" r:id="rId74"/>
    <p:sldId id="370" r:id="rId75"/>
    <p:sldId id="373" r:id="rId76"/>
    <p:sldId id="296" r:id="rId77"/>
    <p:sldId id="374" r:id="rId78"/>
    <p:sldId id="290" r:id="rId79"/>
    <p:sldId id="375" r:id="rId80"/>
    <p:sldId id="371" r:id="rId81"/>
    <p:sldId id="285" r:id="rId82"/>
    <p:sldId id="366" r:id="rId83"/>
    <p:sldId id="377" r:id="rId84"/>
    <p:sldId id="320" r:id="rId85"/>
    <p:sldId id="399" r:id="rId86"/>
    <p:sldId id="386" r:id="rId87"/>
  </p:sldIdLst>
  <p:sldSz cx="12192000" cy="6858000"/>
  <p:notesSz cx="6858000" cy="91440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5pPr>
    <a:lvl6pPr marL="2286000" algn="l" defTabSz="914400" rtl="0" eaLnBrk="1" latinLnBrk="0" hangingPunct="1">
      <a:defRPr sz="2400" kern="1200">
        <a:solidFill>
          <a:schemeClr val="bg1"/>
        </a:solidFill>
        <a:latin typeface="Times New Roman" charset="0"/>
        <a:ea typeface="+mn-ea"/>
        <a:cs typeface="+mn-cs"/>
      </a:defRPr>
    </a:lvl6pPr>
    <a:lvl7pPr marL="2743200" algn="l" defTabSz="914400" rtl="0" eaLnBrk="1" latinLnBrk="0" hangingPunct="1">
      <a:defRPr sz="2400" kern="1200">
        <a:solidFill>
          <a:schemeClr val="bg1"/>
        </a:solidFill>
        <a:latin typeface="Times New Roman" charset="0"/>
        <a:ea typeface="+mn-ea"/>
        <a:cs typeface="+mn-cs"/>
      </a:defRPr>
    </a:lvl7pPr>
    <a:lvl8pPr marL="3200400" algn="l" defTabSz="914400" rtl="0" eaLnBrk="1" latinLnBrk="0" hangingPunct="1">
      <a:defRPr sz="2400" kern="1200">
        <a:solidFill>
          <a:schemeClr val="bg1"/>
        </a:solidFill>
        <a:latin typeface="Times New Roman" charset="0"/>
        <a:ea typeface="+mn-ea"/>
        <a:cs typeface="+mn-cs"/>
      </a:defRPr>
    </a:lvl8pPr>
    <a:lvl9pPr marL="3657600" algn="l" defTabSz="914400" rtl="0" eaLnBrk="1" latinLnBrk="0" hangingPunct="1">
      <a:defRPr sz="2400" kern="1200">
        <a:solidFill>
          <a:schemeClr val="bg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0A6E0"/>
    <a:srgbClr val="8CC63E"/>
    <a:srgbClr val="F8981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0"/>
    <p:restoredTop sz="94762"/>
  </p:normalViewPr>
  <p:slideViewPr>
    <p:cSldViewPr>
      <p:cViewPr varScale="1">
        <p:scale>
          <a:sx n="121" d="100"/>
          <a:sy n="121" d="100"/>
        </p:scale>
        <p:origin x="832" y="176"/>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150" d="100"/>
          <a:sy n="150" d="100"/>
        </p:scale>
        <p:origin x="27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104C6-1FF3-CA47-98A2-931169230253}" type="datetimeFigureOut">
              <a:rPr lang="en-US" smtClean="0"/>
              <a:t>2/11/26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15849-E79B-174F-8623-11B0814F2208}" type="slidenum">
              <a:rPr lang="en-US" smtClean="0"/>
              <a:t>‹#›</a:t>
            </a:fld>
            <a:endParaRPr lang="en-US"/>
          </a:p>
        </p:txBody>
      </p:sp>
    </p:spTree>
    <p:extLst>
      <p:ext uri="{BB962C8B-B14F-4D97-AF65-F5344CB8AC3E}">
        <p14:creationId xmlns:p14="http://schemas.microsoft.com/office/powerpoint/2010/main" val="195522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2"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3"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4"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5"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6"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7"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8"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9" name="AutoShape 9"/>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0" name="AutoShape 10"/>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2" name="Text Box 12"/>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3" name="Rectangle 13"/>
          <p:cNvSpPr>
            <a:spLocks noGrp="1" noRot="1" noChangeAspect="1" noChangeArrowheads="1"/>
          </p:cNvSpPr>
          <p:nvPr>
            <p:ph type="sldImg"/>
          </p:nvPr>
        </p:nvSpPr>
        <p:spPr bwMode="auto">
          <a:xfrm>
            <a:off x="387350" y="685800"/>
            <a:ext cx="6067425" cy="341312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5134" name="Rectangle 14"/>
          <p:cNvSpPr>
            <a:spLocks noGrp="1" noChangeArrowheads="1"/>
          </p:cNvSpPr>
          <p:nvPr>
            <p:ph type="body"/>
          </p:nvPr>
        </p:nvSpPr>
        <p:spPr bwMode="auto">
          <a:xfrm>
            <a:off x="685800" y="4343400"/>
            <a:ext cx="547052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x-none" altLang="x-none"/>
          </a:p>
        </p:txBody>
      </p:sp>
      <p:sp>
        <p:nvSpPr>
          <p:cNvPr id="5135" name="Text Box 15"/>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6" name="Rectangle 16"/>
          <p:cNvSpPr>
            <a:spLocks noGrp="1" noChangeArrowheads="1"/>
          </p:cNvSpPr>
          <p:nvPr>
            <p:ph type="sldNum"/>
          </p:nvPr>
        </p:nvSpPr>
        <p:spPr bwMode="auto">
          <a:xfrm>
            <a:off x="3884613" y="8685213"/>
            <a:ext cx="29559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marL="215900" indent="-201613" algn="r">
              <a:buClrTx/>
              <a:buSzPct val="45000"/>
              <a:buFontTx/>
              <a:buNone/>
              <a:tabLst>
                <a:tab pos="457200" algn="l"/>
                <a:tab pos="914400" algn="l"/>
                <a:tab pos="1371600" algn="l"/>
                <a:tab pos="1828800" algn="l"/>
                <a:tab pos="2286000" algn="l"/>
                <a:tab pos="2743200" algn="l"/>
              </a:tabLst>
              <a:defRPr sz="1200">
                <a:solidFill>
                  <a:srgbClr val="000000"/>
                </a:solidFill>
                <a:ea typeface="Lucida Sans Unicode" charset="0"/>
                <a:cs typeface="Lucida Sans Unicode" charset="0"/>
              </a:defRPr>
            </a:lvl1pPr>
          </a:lstStyle>
          <a:p>
            <a:fld id="{A9FB070D-45BF-9548-B34E-86F0882A049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2</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2</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3BDF6EFF-5768-7C78-2B02-7F87429D9B7C}"/>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D89E8FD5-2EDD-9F45-A88D-1C2EF0DF75F0}" type="slidenum">
              <a:t>16</a:t>
            </a:fld>
            <a:endParaRPr lang="en-US"/>
          </a:p>
        </p:txBody>
      </p:sp>
      <p:sp>
        <p:nvSpPr>
          <p:cNvPr id="2" name="Freeform 1">
            <a:extLst>
              <a:ext uri="{FF2B5EF4-FFF2-40B4-BE49-F238E27FC236}">
                <a16:creationId xmlns:a16="http://schemas.microsoft.com/office/drawing/2014/main" id="{34C4F3B5-C5A2-4CC4-6560-A931F0B6720F}"/>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3E6118CF-F34D-3D4D-A604-197F66BAC3CC}" type="slidenum">
              <a:t>16</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58E1708A-8C22-73E8-68CD-8B22A1D17FF2}"/>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2F3D08-C8AB-734D-A143-A03D6DC84AA9}" type="slidenum">
              <a:t>16</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AF2417D7-5FD3-B7E0-1E09-65C486E68DE4}"/>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F54AF06E-09BD-E26C-B84E-CB61AD217E7E}"/>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E76AF7AC-49D8-AC53-45B4-C9716B773A1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124FE81-A5A5-D644-B487-CFC92440ABB3}" type="slidenum">
              <a:t>17</a:t>
            </a:fld>
            <a:endParaRPr lang="en-US"/>
          </a:p>
        </p:txBody>
      </p:sp>
      <p:sp>
        <p:nvSpPr>
          <p:cNvPr id="2" name="Freeform 1">
            <a:extLst>
              <a:ext uri="{FF2B5EF4-FFF2-40B4-BE49-F238E27FC236}">
                <a16:creationId xmlns:a16="http://schemas.microsoft.com/office/drawing/2014/main" id="{60A63CD9-AF85-E599-88D9-01B53A097583}"/>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B2B56484-2C86-3945-B8DA-672F3254184B}" type="slidenum">
              <a:t>17</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73D36253-22F2-179B-8641-47BEEA125DBF}"/>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4C3FF4-E2BD-B84C-981B-7116BE5E8CDD}" type="slidenum">
              <a:t>17</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2C32E5FB-0138-6717-A06A-67F7119A8A1B}"/>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147F971D-B996-7CE4-9A9E-AE26B278C128}"/>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2043BD-673C-51D7-EFF9-BD5162C0AB14}"/>
              </a:ext>
            </a:extLst>
          </p:cNvPr>
          <p:cNvSpPr txBox="1">
            <a:spLocks noGrp="1"/>
          </p:cNvSpPr>
          <p:nvPr>
            <p:ph type="sldNum" sz="quarter" idx="5"/>
          </p:nvPr>
        </p:nvSpPr>
        <p:spPr>
          <a:ln/>
        </p:spPr>
        <p:txBody>
          <a:bodyPr vert="horz" lIns="0" tIns="0" rIns="0" bIns="0" anchor="b" anchorCtr="0">
            <a:noAutofit/>
          </a:bodyPr>
          <a:lstStyle/>
          <a:p>
            <a:pPr lvl="0"/>
            <a:fld id="{F4230EE4-473C-A040-B1A8-DA7965415EAC}" type="slidenum">
              <a:t>21</a:t>
            </a:fld>
            <a:endParaRPr lang="en-none"/>
          </a:p>
        </p:txBody>
      </p:sp>
      <p:sp>
        <p:nvSpPr>
          <p:cNvPr id="2" name="Slide Image Placeholder 1">
            <a:extLst>
              <a:ext uri="{FF2B5EF4-FFF2-40B4-BE49-F238E27FC236}">
                <a16:creationId xmlns:a16="http://schemas.microsoft.com/office/drawing/2014/main" id="{EBEC40D8-9B2E-5759-6214-81C607BB6A48}"/>
              </a:ext>
            </a:extLst>
          </p:cNvPr>
          <p:cNvSpPr>
            <a:spLocks noGrp="1" noRot="1" noChangeAspect="1" noResize="1"/>
          </p:cNvSpPr>
          <p:nvPr>
            <p:ph type="sldImg"/>
          </p:nvPr>
        </p:nvSpPr>
        <p:spPr>
          <a:xfrm>
            <a:off x="382588" y="695325"/>
            <a:ext cx="6092825" cy="342741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674723D-7691-4784-8D4F-1923517E4B81}"/>
              </a:ext>
            </a:extLst>
          </p:cNvPr>
          <p:cNvSpPr txBox="1">
            <a:spLocks noGrp="1"/>
          </p:cNvSpPr>
          <p:nvPr>
            <p:ph type="body" sz="quarter" idx="1"/>
          </p:nvPr>
        </p:nvSpPr>
        <p:spPr>
          <a:xfrm>
            <a:off x="685800" y="4343400"/>
            <a:ext cx="5486040" cy="4114440"/>
          </a:xfrm>
        </p:spPr>
        <p:txBody>
          <a:bodyPr vert="horz"/>
          <a:lstStyle/>
          <a:p>
            <a:endParaRPr lang="en-non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EC476820-58D9-D7AE-917F-1C64C3B66853}"/>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B8BBF6F7-4C7C-DE4F-ADA9-7143735CB9D4}" type="slidenum">
              <a:t>24</a:t>
            </a:fld>
            <a:endParaRPr lang="en-US"/>
          </a:p>
        </p:txBody>
      </p:sp>
      <p:sp>
        <p:nvSpPr>
          <p:cNvPr id="2" name="Freeform 1">
            <a:extLst>
              <a:ext uri="{FF2B5EF4-FFF2-40B4-BE49-F238E27FC236}">
                <a16:creationId xmlns:a16="http://schemas.microsoft.com/office/drawing/2014/main" id="{3F8EEE8B-AD6C-B9B7-0305-4121815584E9}"/>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9F5397-2A8F-DC43-A24B-DAB4DA259909}" type="slidenum">
              <a:t>24</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5D7F0E3B-3B59-DB6F-11D5-404C53C0110D}"/>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C058F32A-BF34-8DE9-7153-6BD51DAFDC2B}"/>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052DF967-82AF-316D-943D-BB03BD3E6A6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442B107-B56D-A240-B3EB-DD7B567652D7}" type="slidenum">
              <a:t>25</a:t>
            </a:fld>
            <a:endParaRPr lang="en-US"/>
          </a:p>
        </p:txBody>
      </p:sp>
      <p:sp>
        <p:nvSpPr>
          <p:cNvPr id="2" name="Freeform 1">
            <a:extLst>
              <a:ext uri="{FF2B5EF4-FFF2-40B4-BE49-F238E27FC236}">
                <a16:creationId xmlns:a16="http://schemas.microsoft.com/office/drawing/2014/main" id="{3B11B475-3326-88B0-AB9B-75262B6A32A7}"/>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B97482-667F-1E45-9EF8-DF7FB3925A73}" type="slidenum">
              <a:t>25</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5F6684C4-3118-8CE3-A7B6-3EAAADE9D166}"/>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9547AFDB-3F9A-E65A-9D09-F25CC88045C5}"/>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E0F44351-BE9F-D2F4-270A-651C00F7B83B}"/>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75BE76CD-8CC8-A840-B347-DDB6E5D32DB5}" type="slidenum">
              <a:t>26</a:t>
            </a:fld>
            <a:endParaRPr lang="en-US"/>
          </a:p>
        </p:txBody>
      </p:sp>
      <p:sp>
        <p:nvSpPr>
          <p:cNvPr id="2" name="Freeform 1">
            <a:extLst>
              <a:ext uri="{FF2B5EF4-FFF2-40B4-BE49-F238E27FC236}">
                <a16:creationId xmlns:a16="http://schemas.microsoft.com/office/drawing/2014/main" id="{D55D174A-C617-F17D-E9E7-5B03912F4AA5}"/>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D0BF3C4-9850-B64E-A43C-A92979FF1CE9}" type="slidenum">
              <a:t>26</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1A6F0AB6-F7B1-B5BB-D4A4-C3A8544476C4}"/>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9C92DDC2-8A02-C03B-1CAA-4EACAF231688}"/>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32BE5BA1-4FED-1499-A0C6-612E69B2998F}"/>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D43179B-52BB-E945-B527-118A88EB89F9}" type="slidenum">
              <a:t>27</a:t>
            </a:fld>
            <a:endParaRPr lang="en-US"/>
          </a:p>
        </p:txBody>
      </p:sp>
      <p:sp>
        <p:nvSpPr>
          <p:cNvPr id="2" name="Freeform 1">
            <a:extLst>
              <a:ext uri="{FF2B5EF4-FFF2-40B4-BE49-F238E27FC236}">
                <a16:creationId xmlns:a16="http://schemas.microsoft.com/office/drawing/2014/main" id="{C37F9AD3-2793-E5FA-682B-2F237DF119E9}"/>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221D9DA-7EBA-D947-B5C1-36A876957EAE}" type="slidenum">
              <a:t>27</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9311C403-7C63-1C91-D297-395A7EB67C4A}"/>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4AE4B10D-9178-DAB0-FFAA-964FF72A9FE2}"/>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5516-5D1F-C45D-2453-C0DD5D7B8AD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0CD9777-06A6-4055-2539-9E3BD5F25691}"/>
              </a:ext>
            </a:extLst>
          </p:cNvPr>
          <p:cNvSpPr>
            <a:spLocks noGrp="1" noChangeArrowheads="1"/>
          </p:cNvSpPr>
          <p:nvPr>
            <p:ph type="sldNum" sz="quarter" idx="5"/>
          </p:nvPr>
        </p:nvSpPr>
        <p:spPr>
          <a:ln/>
        </p:spPr>
        <p:txBody>
          <a:bodyPr/>
          <a:lstStyle/>
          <a:p>
            <a:fld id="{7593C708-9895-461D-887B-1EB92B8E4AF2}" type="slidenum">
              <a:rPr lang="en-US"/>
              <a:pPr/>
              <a:t>42</a:t>
            </a:fld>
            <a:endParaRPr lang="en-US"/>
          </a:p>
        </p:txBody>
      </p:sp>
      <p:sp>
        <p:nvSpPr>
          <p:cNvPr id="218114" name="Rectangle 2">
            <a:extLst>
              <a:ext uri="{FF2B5EF4-FFF2-40B4-BE49-F238E27FC236}">
                <a16:creationId xmlns:a16="http://schemas.microsoft.com/office/drawing/2014/main" id="{5E5C0437-B5B1-D66A-7188-2D5C3B7EBC89}"/>
              </a:ext>
            </a:extLst>
          </p:cNvPr>
          <p:cNvSpPr>
            <a:spLocks noGrp="1" noRot="1" noChangeAspect="1" noChangeArrowheads="1" noTextEdit="1"/>
          </p:cNvSpPr>
          <p:nvPr>
            <p:ph type="sldImg"/>
          </p:nvPr>
        </p:nvSpPr>
        <p:spPr>
          <a:xfrm>
            <a:off x="381000" y="685800"/>
            <a:ext cx="6096000" cy="3429000"/>
          </a:xfrm>
          <a:ln/>
        </p:spPr>
      </p:sp>
      <p:sp>
        <p:nvSpPr>
          <p:cNvPr id="218115" name="Rectangle 3">
            <a:extLst>
              <a:ext uri="{FF2B5EF4-FFF2-40B4-BE49-F238E27FC236}">
                <a16:creationId xmlns:a16="http://schemas.microsoft.com/office/drawing/2014/main" id="{A13365A6-3AC5-06B0-2756-A5AF0ADD385A}"/>
              </a:ext>
            </a:extLst>
          </p:cNvPr>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extLst>
      <p:ext uri="{BB962C8B-B14F-4D97-AF65-F5344CB8AC3E}">
        <p14:creationId xmlns:p14="http://schemas.microsoft.com/office/powerpoint/2010/main" val="170515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45</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47</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DF126-AFB5-A16E-AB73-CC202AA7CD17}"/>
            </a:ext>
          </a:extLst>
        </p:cNvPr>
        <p:cNvGrpSpPr/>
        <p:nvPr/>
      </p:nvGrpSpPr>
      <p:grpSpPr>
        <a:xfrm>
          <a:off x="0" y="0"/>
          <a:ext cx="0" cy="0"/>
          <a:chOff x="0" y="0"/>
          <a:chExt cx="0" cy="0"/>
        </a:xfrm>
      </p:grpSpPr>
      <p:sp>
        <p:nvSpPr>
          <p:cNvPr id="5" name="Rectangle 16">
            <a:extLst>
              <a:ext uri="{FF2B5EF4-FFF2-40B4-BE49-F238E27FC236}">
                <a16:creationId xmlns:a16="http://schemas.microsoft.com/office/drawing/2014/main" id="{AFB27494-0B8B-1606-D432-3B3D164248AC}"/>
              </a:ext>
            </a:extLst>
          </p:cNvPr>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a:extLst>
              <a:ext uri="{FF2B5EF4-FFF2-40B4-BE49-F238E27FC236}">
                <a16:creationId xmlns:a16="http://schemas.microsoft.com/office/drawing/2014/main" id="{6CA13516-B854-F5D1-6E8E-76C947C20D7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a:extLst>
              <a:ext uri="{FF2B5EF4-FFF2-40B4-BE49-F238E27FC236}">
                <a16:creationId xmlns:a16="http://schemas.microsoft.com/office/drawing/2014/main" id="{8EF2320C-935A-3970-1BC4-5DD63D471E3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a:extLst>
              <a:ext uri="{FF2B5EF4-FFF2-40B4-BE49-F238E27FC236}">
                <a16:creationId xmlns:a16="http://schemas.microsoft.com/office/drawing/2014/main" id="{79FB6992-637D-65D5-E98B-A0E5754A7A2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4990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69</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70</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endParaRPr lang="en-GB" b="1" dirty="0">
              <a:cs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78</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extLst>
      <p:ext uri="{BB962C8B-B14F-4D97-AF65-F5344CB8AC3E}">
        <p14:creationId xmlns:p14="http://schemas.microsoft.com/office/powerpoint/2010/main" val="397817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F78E-C608-4686-8DEF-B56CA20443D0}" type="slidenum">
              <a:rPr lang="en-US"/>
              <a:pPr/>
              <a:t>79</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r>
              <a:rPr lang="en-GB" dirty="0">
                <a:cs typeface="Times New Roman" pitchFamily="18" charset="0"/>
              </a:rPr>
              <a:t>variances.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7B9C-F94F-4C9E-8F2E-AAF36DFD00CE}" type="slidenum">
              <a:rPr lang="en-US"/>
              <a:pPr/>
              <a:t>80</a:t>
            </a:fld>
            <a:endParaRPr lang="en-US"/>
          </a:p>
        </p:txBody>
      </p:sp>
      <p:sp>
        <p:nvSpPr>
          <p:cNvPr id="234498" name="Rectangle 2"/>
          <p:cNvSpPr>
            <a:spLocks noGrp="1" noRot="1" noChangeAspect="1" noChangeArrowheads="1" noTextEdit="1"/>
          </p:cNvSpPr>
          <p:nvPr>
            <p:ph type="sldImg"/>
          </p:nvPr>
        </p:nvSpPr>
        <p:spPr>
          <a:xfrm>
            <a:off x="381000" y="685800"/>
            <a:ext cx="6096000" cy="3429000"/>
          </a:xfrm>
          <a:ln/>
        </p:spPr>
      </p:sp>
      <p:sp>
        <p:nvSpPr>
          <p:cNvPr id="234499" name="Rectangle 3"/>
          <p:cNvSpPr>
            <a:spLocks noGrp="1" noChangeArrowheads="1"/>
          </p:cNvSpPr>
          <p:nvPr>
            <p:ph type="body" idx="1"/>
          </p:nvPr>
        </p:nvSpPr>
        <p:spPr>
          <a:xfrm>
            <a:off x="915054" y="4343400"/>
            <a:ext cx="5027893" cy="4114800"/>
          </a:xfrm>
        </p:spPr>
        <p:txBody>
          <a:bodyPr/>
          <a:lstStyle/>
          <a:p>
            <a:pPr algn="just"/>
            <a:endParaRPr lang="en-GB" dirty="0">
              <a:latin typeface="Chantilly" pitchFamily="2" charset="0"/>
              <a:cs typeface="Times New Roman" pitchFamily="18" charset="0"/>
            </a:endParaRPr>
          </a:p>
        </p:txBody>
      </p:sp>
    </p:spTree>
    <p:extLst>
      <p:ext uri="{BB962C8B-B14F-4D97-AF65-F5344CB8AC3E}">
        <p14:creationId xmlns:p14="http://schemas.microsoft.com/office/powerpoint/2010/main" val="378851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1B4546D6-DDF9-6E1D-0658-0402417363E5}"/>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6E2B2F5D-C764-D74A-8CDF-71C33AD4CE29}" type="slidenum">
              <a:t>84</a:t>
            </a:fld>
            <a:endParaRPr lang="en-US"/>
          </a:p>
        </p:txBody>
      </p:sp>
      <p:sp>
        <p:nvSpPr>
          <p:cNvPr id="2" name="Freeform 1">
            <a:extLst>
              <a:ext uri="{FF2B5EF4-FFF2-40B4-BE49-F238E27FC236}">
                <a16:creationId xmlns:a16="http://schemas.microsoft.com/office/drawing/2014/main" id="{032744B2-867E-E0CF-5134-FFF788575367}"/>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F5879E2-65AD-3C43-BAEF-A7F64A500814}" type="slidenum">
              <a:t>84</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3B0DFB40-5CAC-50E4-90FD-6495711C6ADF}"/>
              </a:ext>
            </a:extLst>
          </p:cNvPr>
          <p:cNvSpPr>
            <a:spLocks noGrp="1" noRot="1" noChangeAspect="1" noResize="1"/>
          </p:cNvSpPr>
          <p:nvPr>
            <p:ph type="sldImg"/>
          </p:nvPr>
        </p:nvSpPr>
        <p:spPr>
          <a:xfrm>
            <a:off x="381000" y="685800"/>
            <a:ext cx="6096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1BEBF224-575E-CABA-E233-C220BF02D7D4}"/>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6">
            <a:extLst>
              <a:ext uri="{FF2B5EF4-FFF2-40B4-BE49-F238E27FC236}">
                <a16:creationId xmlns:a16="http://schemas.microsoft.com/office/drawing/2014/main" id="{2F826A08-7D33-1F27-D629-CC3FE9E3D4F8}"/>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9B63FD32-E9D9-0F4B-93F2-E10C78FAE0A3}" type="slidenum">
              <a:t>85</a:t>
            </a:fld>
            <a:endParaRPr lang="en-US"/>
          </a:p>
        </p:txBody>
      </p:sp>
      <p:sp>
        <p:nvSpPr>
          <p:cNvPr id="2" name="Freeform 1">
            <a:extLst>
              <a:ext uri="{FF2B5EF4-FFF2-40B4-BE49-F238E27FC236}">
                <a16:creationId xmlns:a16="http://schemas.microsoft.com/office/drawing/2014/main" id="{E7635DB5-7A04-9FF0-9B00-D5808E16CA4B}"/>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pPr>
            <a:fld id="{8AAF4D37-A60A-D443-A334-A9725C08E9A7}" type="slidenum">
              <a:t>85</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3" name="Slide Image Placeholder 2">
            <a:extLst>
              <a:ext uri="{FF2B5EF4-FFF2-40B4-BE49-F238E27FC236}">
                <a16:creationId xmlns:a16="http://schemas.microsoft.com/office/drawing/2014/main" id="{07D0F860-3C63-6F94-8DBF-9ED6EE8E47E6}"/>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4" name="Freeform 3">
            <a:extLst>
              <a:ext uri="{FF2B5EF4-FFF2-40B4-BE49-F238E27FC236}">
                <a16:creationId xmlns:a16="http://schemas.microsoft.com/office/drawing/2014/main" id="{8E8597AD-5E93-9427-01E9-E1830C46DD32}"/>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p:nvPr>
        </p:nvSpPr>
        <p:spPr/>
        <p:txBody>
          <a:bodyPr/>
          <a:lstStyle/>
          <a:p>
            <a:fld id="{A9FB070D-45BF-9548-B34E-86F0882A0494}" type="slidenum">
              <a:rPr lang="en-US" altLang="x-none" smtClean="0"/>
              <a:pPr/>
              <a:t>86</a:t>
            </a:fld>
            <a:endParaRPr lang="en-US" altLang="x-none"/>
          </a:p>
        </p:txBody>
      </p:sp>
    </p:spTree>
    <p:extLst>
      <p:ext uri="{BB962C8B-B14F-4D97-AF65-F5344CB8AC3E}">
        <p14:creationId xmlns:p14="http://schemas.microsoft.com/office/powerpoint/2010/main" val="33186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A5841FB9-2F08-7AE1-6ACA-5837B0B43D9A}"/>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0C3DEC57-E31C-4C44-9C80-ADDE3B5FA69C}" type="slidenum">
              <a:t>9</a:t>
            </a:fld>
            <a:endParaRPr lang="en-US"/>
          </a:p>
        </p:txBody>
      </p:sp>
      <p:sp>
        <p:nvSpPr>
          <p:cNvPr id="2" name="Freeform 1">
            <a:extLst>
              <a:ext uri="{FF2B5EF4-FFF2-40B4-BE49-F238E27FC236}">
                <a16:creationId xmlns:a16="http://schemas.microsoft.com/office/drawing/2014/main" id="{D1E35AD3-920C-50D7-F428-E3831C3B1B12}"/>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D0B1E923-F811-774A-A98D-AC90E7EEF263}" type="slidenum">
              <a:t>9</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A5F5DC5C-302C-3143-7C9C-E8C68B406BDC}"/>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89E2369-832B-A140-9A5B-80314AE3225B}" type="slidenum">
              <a:t>9</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C8E3BB7E-D97F-E686-1F14-8EE18A6084C0}"/>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B01870B0-D419-5F0F-47D6-AB9DFF55404B}"/>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CA4DD104-355C-2C54-F82F-2CE50C69D828}"/>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59FDA6F0-AB68-B44C-9701-6D85D0A70F77}" type="slidenum">
              <a:t>10</a:t>
            </a:fld>
            <a:endParaRPr lang="en-US"/>
          </a:p>
        </p:txBody>
      </p:sp>
      <p:sp>
        <p:nvSpPr>
          <p:cNvPr id="2" name="Freeform 1">
            <a:extLst>
              <a:ext uri="{FF2B5EF4-FFF2-40B4-BE49-F238E27FC236}">
                <a16:creationId xmlns:a16="http://schemas.microsoft.com/office/drawing/2014/main" id="{11478BDB-DBF2-2FD1-8E7D-34148721CFB0}"/>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27C707B3-1788-8348-8E2E-8F0A2E20E2A9}" type="slidenum">
              <a:t>10</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B5AA75DE-3AE0-B520-DA78-69374A31B350}"/>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1B6F409-C424-FD4D-8B4C-66BC33782E47}" type="slidenum">
              <a:t>10</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7A6C1308-9DA0-03B2-C4AD-CEE50E5D778D}"/>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93AFB02A-CC52-8F88-8755-C2D07F4534F3}"/>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A15D132C-79CF-E5DD-FF27-A3C3435913F7}"/>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9BCAE990-9FB2-374A-842A-9D3DCF327513}" type="slidenum">
              <a:t>11</a:t>
            </a:fld>
            <a:endParaRPr lang="en-US"/>
          </a:p>
        </p:txBody>
      </p:sp>
      <p:sp>
        <p:nvSpPr>
          <p:cNvPr id="2" name="Freeform 1">
            <a:extLst>
              <a:ext uri="{FF2B5EF4-FFF2-40B4-BE49-F238E27FC236}">
                <a16:creationId xmlns:a16="http://schemas.microsoft.com/office/drawing/2014/main" id="{D9380BA1-2B21-2F1F-A8EC-A0A4EA9D8D1F}"/>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16E5D9D0-07A2-FF4D-A930-B01F0DB6594C}" type="slidenum">
              <a:t>11</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5610888C-DA3A-E298-E48F-44011AEFC4E2}"/>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74BC6FD-CF4F-D746-8E88-6F29D9BF64A8}" type="slidenum">
              <a:t>11</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11DF0C86-C3E8-D051-37E7-D9B3EA3C05F7}"/>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182717AE-DC88-9AD2-C4BD-B02CC7B2FE16}"/>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00B3DABA-693A-430D-0A80-E0F4DD986F79}"/>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14B2389-DC75-F045-9560-A283C113ABE7}" type="slidenum">
              <a:t>12</a:t>
            </a:fld>
            <a:endParaRPr lang="en-US"/>
          </a:p>
        </p:txBody>
      </p:sp>
      <p:sp>
        <p:nvSpPr>
          <p:cNvPr id="2" name="Freeform 1">
            <a:extLst>
              <a:ext uri="{FF2B5EF4-FFF2-40B4-BE49-F238E27FC236}">
                <a16:creationId xmlns:a16="http://schemas.microsoft.com/office/drawing/2014/main" id="{022EE52C-20F0-4D50-2BED-F823BE5114E8}"/>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CAAE1044-87A0-6248-A8EC-2C7E10859E85}" type="slidenum">
              <a:t>12</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B638F346-9CF4-70AD-521E-D5C4C254956E}"/>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E491D4-48DA-884D-8A7D-04ED3D2AB906}" type="slidenum">
              <a:t>12</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38E785AA-A394-1731-97E0-8EA566CB3A89}"/>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09264448-F5F1-BF2D-74CE-7D60D0B55028}"/>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3CA8D86C-F961-3F13-FCAF-28F769956F63}"/>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E22D0DBC-D154-E841-BD3D-B64F77D90E04}" type="slidenum">
              <a:t>13</a:t>
            </a:fld>
            <a:endParaRPr lang="en-US"/>
          </a:p>
        </p:txBody>
      </p:sp>
      <p:sp>
        <p:nvSpPr>
          <p:cNvPr id="2" name="Freeform 1">
            <a:extLst>
              <a:ext uri="{FF2B5EF4-FFF2-40B4-BE49-F238E27FC236}">
                <a16:creationId xmlns:a16="http://schemas.microsoft.com/office/drawing/2014/main" id="{DF2C8E94-5D9E-176B-137E-E29FAC33985D}"/>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A3A82592-23AB-4040-9242-DF01711784E8}" type="slidenum">
              <a:t>13</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7F8CF899-3F55-BE15-4BC3-F84C076583B7}"/>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2B3949-3527-DA40-8B15-25234AA59D4A}" type="slidenum">
              <a:t>13</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F6F34D83-88FA-A91F-A14E-52712AC7F9F2}"/>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96D4D2A3-CA53-AEA3-D845-E20F3023B486}"/>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F400BE2A-58DF-0980-68F2-48001AEC69D4}"/>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57FBAD18-F503-B946-AB65-ED0747D47DD5}" type="slidenum">
              <a:t>14</a:t>
            </a:fld>
            <a:endParaRPr lang="en-US"/>
          </a:p>
        </p:txBody>
      </p:sp>
      <p:sp>
        <p:nvSpPr>
          <p:cNvPr id="2" name="Freeform 1">
            <a:extLst>
              <a:ext uri="{FF2B5EF4-FFF2-40B4-BE49-F238E27FC236}">
                <a16:creationId xmlns:a16="http://schemas.microsoft.com/office/drawing/2014/main" id="{B8C3BAD2-74C5-9DDD-FFF5-89895CB53E12}"/>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F1E0D43E-06A5-0645-AECC-97466A7B8CA6}" type="slidenum">
              <a:t>14</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34C12603-4B5E-B3C3-0E48-4AE34FF99842}"/>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AFF3EC7-209D-DF4D-9296-68D2D26043FB}" type="slidenum">
              <a:t>14</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4CA3CFC1-7468-4494-15E9-014A96E03837}"/>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60251CF7-4D98-6150-47B8-138D20CA90EE}"/>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6">
            <a:extLst>
              <a:ext uri="{FF2B5EF4-FFF2-40B4-BE49-F238E27FC236}">
                <a16:creationId xmlns:a16="http://schemas.microsoft.com/office/drawing/2014/main" id="{BCE6BD3A-88E2-E575-2853-67FFB2FC1DE3}"/>
              </a:ext>
            </a:extLst>
          </p:cNvPr>
          <p:cNvSpPr txBox="1">
            <a:spLocks noGrp="1"/>
          </p:cNvSpPr>
          <p:nvPr>
            <p:ph type="sldNum" sz="quarter" idx="5"/>
          </p:nvPr>
        </p:nvSpPr>
        <p:spPr>
          <a:ln/>
        </p:spPr>
        <p:txBody>
          <a:bodyPr vert="horz" wrap="square" lIns="90000" tIns="46800" rIns="90000" bIns="46800" anchor="b" anchorCtr="0" compatLnSpc="1">
            <a:noAutofit/>
          </a:bodyPr>
          <a:lstStyle/>
          <a:p>
            <a:pPr lvl="0"/>
            <a:fld id="{8F1A249D-A353-E44D-B5C6-35BFF7A45EBA}" type="slidenum">
              <a:t>15</a:t>
            </a:fld>
            <a:endParaRPr lang="en-US"/>
          </a:p>
        </p:txBody>
      </p:sp>
      <p:sp>
        <p:nvSpPr>
          <p:cNvPr id="2" name="Freeform 1">
            <a:extLst>
              <a:ext uri="{FF2B5EF4-FFF2-40B4-BE49-F238E27FC236}">
                <a16:creationId xmlns:a16="http://schemas.microsoft.com/office/drawing/2014/main" id="{EBA6822B-198C-B0AA-5C02-FE10490A3C2F}"/>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215640" marR="0" lvl="0" indent="-198360" algn="r" rtl="0" hangingPunct="1">
              <a:lnSpc>
                <a:spcPct val="100000"/>
              </a:lnSpc>
              <a:spcBef>
                <a:spcPts val="0"/>
              </a:spcBef>
              <a:spcAft>
                <a:spcPts val="0"/>
              </a:spcAft>
              <a:buNone/>
              <a:tabLst>
                <a:tab pos="215640" algn="l"/>
                <a:tab pos="672840" algn="l"/>
                <a:tab pos="1130040" algn="l"/>
                <a:tab pos="1587240" algn="l"/>
                <a:tab pos="2044440" algn="l"/>
                <a:tab pos="2501640" algn="l"/>
                <a:tab pos="2958840" algn="l"/>
                <a:tab pos="3416040" algn="l"/>
                <a:tab pos="3873240" algn="l"/>
                <a:tab pos="4330440" algn="l"/>
                <a:tab pos="4787640" algn="l"/>
                <a:tab pos="5244840" algn="l"/>
                <a:tab pos="5702040" algn="l"/>
                <a:tab pos="6159240" algn="l"/>
                <a:tab pos="6616440" algn="l"/>
                <a:tab pos="7073640" algn="l"/>
                <a:tab pos="7530840" algn="l"/>
                <a:tab pos="7988040" algn="l"/>
                <a:tab pos="8445240" algn="l"/>
                <a:tab pos="8902440" algn="l"/>
                <a:tab pos="9359640" algn="l"/>
              </a:tabLst>
            </a:pPr>
            <a:fld id="{0EE1B06F-A6D5-5B46-AEE6-CADB3FA7A570}" type="slidenum">
              <a:t>15</a:t>
            </a:fld>
            <a:endParaRPr lang="en-US" sz="1200" b="0" i="0" u="none" strike="noStrike" cap="none" baseline="0">
              <a:ln>
                <a:noFill/>
              </a:ln>
              <a:solidFill>
                <a:srgbClr val="000000"/>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8E78296A-22A8-61E8-3AF7-23CA67F91435}"/>
              </a:ext>
            </a:extLst>
          </p:cNvPr>
          <p:cNvSpPr/>
          <p:nvPr/>
        </p:nvSpPr>
        <p:spPr>
          <a:xfrm>
            <a:off x="3884760" y="8685360"/>
            <a:ext cx="2971800"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noAutofit/>
          </a:bodyPr>
          <a:lstStyle/>
          <a:p>
            <a:pPr marL="0" marR="0" lvl="0" indent="0" algn="r" rtl="0"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5CBA099-EF44-5440-B687-D5DEED390B10}" type="slidenum">
              <a:t>15</a:t>
            </a:fld>
            <a:endParaRPr lang="en-US" sz="1200" b="0" i="0" u="none" strike="noStrike" cap="none" baseline="0">
              <a:ln>
                <a:noFill/>
              </a:ln>
              <a:solidFill>
                <a:srgbClr val="003366"/>
              </a:solidFill>
              <a:latin typeface="Times New Roman" pitchFamily="18"/>
              <a:ea typeface="Microsoft YaHei" pitchFamily="2"/>
              <a:cs typeface="Microsoft YaHei" pitchFamily="2"/>
            </a:endParaRPr>
          </a:p>
        </p:txBody>
      </p:sp>
      <p:sp>
        <p:nvSpPr>
          <p:cNvPr id="4" name="Slide Image Placeholder 3">
            <a:extLst>
              <a:ext uri="{FF2B5EF4-FFF2-40B4-BE49-F238E27FC236}">
                <a16:creationId xmlns:a16="http://schemas.microsoft.com/office/drawing/2014/main" id="{C4E82F93-EBC0-DACE-5537-2FB6E72EBF96}"/>
              </a:ext>
            </a:extLst>
          </p:cNvPr>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5" name="Freeform 4">
            <a:extLst>
              <a:ext uri="{FF2B5EF4-FFF2-40B4-BE49-F238E27FC236}">
                <a16:creationId xmlns:a16="http://schemas.microsoft.com/office/drawing/2014/main" id="{14E8C2CE-8E36-CA53-31EF-16585405627B}"/>
              </a:ext>
            </a:extLst>
          </p:cNvPr>
          <p:cNvSpPr/>
          <p:nvPr/>
        </p:nvSpPr>
        <p:spPr>
          <a:xfrm>
            <a:off x="685800" y="4343400"/>
            <a:ext cx="5486400" cy="411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1">
              <a:lnSpc>
                <a:spcPct val="100000"/>
              </a:lnSpc>
              <a:spcBef>
                <a:spcPts val="0"/>
              </a:spcBef>
              <a:spcAft>
                <a:spcPts val="0"/>
              </a:spcAft>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0" i="0" u="none" strike="noStrike" cap="none" baseline="0">
              <a:ln>
                <a:noFill/>
              </a:ln>
              <a:solidFill>
                <a:srgbClr val="003366"/>
              </a:solidFill>
              <a:latin typeface="Times New Roman" pitchFamily="18"/>
              <a:ea typeface="Microsoft YaHei" pitchFamily="2"/>
              <a:cs typeface="Microsoft YaHei" pitchFamily="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LucidaGrande" charset="0"/>
              <a:buNone/>
              <a:tabLst/>
              <a:defRPr sz="2600"/>
            </a:lvl1pPr>
            <a:lvl2pPr>
              <a:buFont typeface=".AppleSystemUIFont" charset="-120"/>
              <a:buChar char="•"/>
              <a:defRPr sz="1800"/>
            </a:lvl2pPr>
            <a:lvl3pPr marL="1200150" indent="-285750">
              <a:buFont typeface=".AppleSystemUIFont" charset="-120"/>
              <a:buChar char="•"/>
              <a:defRPr sz="1600"/>
            </a:lvl3pPr>
            <a:lvl4pPr marL="1657350" indent="-285750">
              <a:buFont typeface=".AppleSystemUIFont" charset="-120"/>
              <a:buChar char="•"/>
              <a:defRPr sz="1400"/>
            </a:lvl4pPr>
            <a:lvl5pPr marL="2114550" indent="-285750">
              <a:buFont typeface=".AppleSystemUIFont" charset="-120"/>
              <a:buChar char="•"/>
              <a:defRPr sz="1400"/>
            </a:lvl5pPr>
          </a:lstStyle>
          <a:p>
            <a:pPr lvl="0"/>
            <a:r>
              <a:rPr lang="en-US"/>
              <a:t>Click to edit Master text styles</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6"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sz="4000">
                <a:solidFill>
                  <a:srgbClr val="003366"/>
                </a:solidFill>
                <a:effectLst/>
              </a:defRPr>
            </a:lvl1pPr>
          </a:lstStyle>
          <a:p>
            <a:r>
              <a:rPr lang="en-US"/>
              <a:t>Click to edit Master title style</a:t>
            </a:r>
            <a:endParaRPr lang="en-US" dirty="0"/>
          </a:p>
        </p:txBody>
      </p:sp>
      <p:sp>
        <p:nvSpPr>
          <p:cNvPr id="4" name="Slide Number Placeholder 3"/>
          <p:cNvSpPr>
            <a:spLocks noGrp="1"/>
          </p:cNvSpPr>
          <p:nvPr>
            <p:ph type="sldNum" idx="10"/>
          </p:nvPr>
        </p:nvSpPr>
        <p:spPr>
          <a:xfrm>
            <a:off x="11373288" y="6394450"/>
            <a:ext cx="2859616" cy="463550"/>
          </a:xfrm>
        </p:spPr>
        <p:txBody>
          <a:bodyPr/>
          <a:lstStyle>
            <a:lvl1pPr>
              <a:defRPr/>
            </a:lvl1pPr>
          </a:lstStyle>
          <a:p>
            <a:fld id="{572D0100-ED53-084E-9A92-E1D3DB0CC9B6}" type="slidenum">
              <a:rPr lang="en-GB" altLang="x-none"/>
              <a:pPr/>
              <a:t>‹#›</a:t>
            </a:fld>
            <a:endParaRPr lang="en-GB" altLang="x-none"/>
          </a:p>
        </p:txBody>
      </p:sp>
      <p:graphicFrame>
        <p:nvGraphicFramePr>
          <p:cNvPr id="8" name="Object 4"/>
          <p:cNvGraphicFramePr>
            <a:graphicFrameLocks noChangeAspect="1"/>
          </p:cNvGraphicFramePr>
          <p:nvPr userDrawn="1">
            <p:extLst>
              <p:ext uri="{D42A27DB-BD31-4B8C-83A1-F6EECF244321}">
                <p14:modId xmlns:p14="http://schemas.microsoft.com/office/powerpoint/2010/main" val="1010908342"/>
              </p:ext>
            </p:extLst>
          </p:nvPr>
        </p:nvGraphicFramePr>
        <p:xfrm>
          <a:off x="4269540" y="5836528"/>
          <a:ext cx="3648405" cy="976848"/>
        </p:xfrm>
        <a:graphic>
          <a:graphicData uri="http://schemas.openxmlformats.org/presentationml/2006/ole">
            <mc:AlternateContent xmlns:mc="http://schemas.openxmlformats.org/markup-compatibility/2006">
              <mc:Choice xmlns:v="urn:schemas-microsoft-com:vml" Requires="v">
                <p:oleObj r:id="rId2" imgW="10631384" imgH="2914286" progId="">
                  <p:embed/>
                </p:oleObj>
              </mc:Choice>
              <mc:Fallback>
                <p:oleObj r:id="rId2" imgW="10631384" imgH="2914286"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540" y="5836528"/>
                        <a:ext cx="3648405" cy="976848"/>
                      </a:xfrm>
                      <a:prstGeom prst="rect">
                        <a:avLst/>
                      </a:prstGeom>
                      <a:noFill/>
                      <a:effectLst/>
                    </p:spPr>
                  </p:pic>
                </p:oleObj>
              </mc:Fallback>
            </mc:AlternateContent>
          </a:graphicData>
        </a:graphic>
      </p:graphicFrame>
      <p:grpSp>
        <p:nvGrpSpPr>
          <p:cNvPr id="10" name="Group 9"/>
          <p:cNvGrpSpPr/>
          <p:nvPr userDrawn="1"/>
        </p:nvGrpSpPr>
        <p:grpSpPr>
          <a:xfrm>
            <a:off x="4271796" y="2003068"/>
            <a:ext cx="3646149" cy="1224136"/>
            <a:chOff x="3335486" y="2677568"/>
            <a:chExt cx="2930938" cy="936104"/>
          </a:xfrm>
        </p:grpSpPr>
        <p:pic>
          <p:nvPicPr>
            <p:cNvPr id="11" name="Picture 10"/>
            <p:cNvPicPr>
              <a:picLocks noChangeAspect="1"/>
            </p:cNvPicPr>
            <p:nvPr/>
          </p:nvPicPr>
          <p:blipFill>
            <a:blip r:embed="rId4"/>
            <a:stretch>
              <a:fillRect/>
            </a:stretch>
          </p:blipFill>
          <p:spPr>
            <a:xfrm>
              <a:off x="3335486" y="2805650"/>
              <a:ext cx="588442" cy="594636"/>
            </a:xfrm>
            <a:prstGeom prst="rect">
              <a:avLst/>
            </a:prstGeom>
          </p:spPr>
        </p:pic>
        <p:sp>
          <p:nvSpPr>
            <p:cNvPr id="12"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3" name="Rectangle 12"/>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grpSp>
      <p:sp>
        <p:nvSpPr>
          <p:cNvPr id="20" name="Text Placeholder 19"/>
          <p:cNvSpPr>
            <a:spLocks noGrp="1"/>
          </p:cNvSpPr>
          <p:nvPr>
            <p:ph type="body" sz="quarter" idx="11"/>
          </p:nvPr>
        </p:nvSpPr>
        <p:spPr>
          <a:xfrm>
            <a:off x="3743738" y="3354846"/>
            <a:ext cx="4704523" cy="719137"/>
          </a:xfrm>
        </p:spPr>
        <p:txBody>
          <a:bodyPr/>
          <a:lstStyle>
            <a:lvl1pPr marL="0" indent="0" algn="ctr">
              <a:buNone/>
              <a:defRPr sz="2000"/>
            </a:lvl1pPr>
          </a:lstStyle>
          <a:p>
            <a:pPr lvl="0"/>
            <a:r>
              <a:rPr lang="en-US"/>
              <a:t>Click to edit Master text styles</a:t>
            </a:r>
          </a:p>
        </p:txBody>
      </p:sp>
      <p:sp>
        <p:nvSpPr>
          <p:cNvPr id="15"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
        <p:nvSpPr>
          <p:cNvPr id="3" name="Rectangle 2">
            <a:extLst>
              <a:ext uri="{FF2B5EF4-FFF2-40B4-BE49-F238E27FC236}">
                <a16:creationId xmlns:a16="http://schemas.microsoft.com/office/drawing/2014/main" id="{3102073C-0B54-D5F3-E561-97FE0A24CB24}"/>
              </a:ext>
            </a:extLst>
          </p:cNvPr>
          <p:cNvSpPr/>
          <p:nvPr userDrawn="1"/>
        </p:nvSpPr>
        <p:spPr bwMode="auto">
          <a:xfrm>
            <a:off x="10639960" y="163265"/>
            <a:ext cx="1466655" cy="108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2250" indent="-222250">
              <a:buSzPct val="90000"/>
              <a:buFont typeface="LucidaGrande" charset="0"/>
              <a:buChar char="•"/>
              <a:tabLst/>
              <a:defRPr sz="2600"/>
            </a:lvl1pPr>
            <a:lvl2pPr>
              <a:buSzPct val="90000"/>
              <a:buFont typeface=".AppleSystemUIFont" charset="-120"/>
              <a:buChar char="•"/>
              <a:defRPr sz="2200"/>
            </a:lvl2pPr>
            <a:lvl3pPr marL="1200150" indent="-285750">
              <a:buSzPct val="90000"/>
              <a:buFont typeface=".AppleSystemUIFont" charset="-120"/>
              <a:buChar char="•"/>
              <a:defRPr sz="2000"/>
            </a:lvl3pPr>
            <a:lvl4pPr marL="1657350" indent="-285750">
              <a:buSzPct val="90000"/>
              <a:buFont typeface=".AppleSystemUIFont" charset="-120"/>
              <a:buChar char="•"/>
              <a:defRPr sz="1600"/>
            </a:lvl4pPr>
            <a:lvl5pPr marL="2114550" indent="-285750">
              <a:buSzPct val="90000"/>
              <a:buFont typeface=".AppleSystemUIFont" charset="-12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8017" y="2214563"/>
            <a:ext cx="4783667"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83569" y="2214563"/>
            <a:ext cx="4762332"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idx="10"/>
          </p:nvPr>
        </p:nvSpPr>
        <p:spPr/>
        <p:txBody>
          <a:bodyPr/>
          <a:lstStyle>
            <a:lvl1pPr>
              <a:defRPr/>
            </a:lvl1pPr>
          </a:lstStyle>
          <a:p>
            <a:fld id="{E52E7258-7451-134A-A9CE-ECE6C10647CC}" type="slidenum">
              <a:rPr lang="en-GB" altLang="x-none"/>
              <a:pPr/>
              <a:t>‹#›</a:t>
            </a:fld>
            <a:endParaRPr lang="en-GB" altLang="x-none"/>
          </a:p>
        </p:txBody>
      </p:sp>
      <p:sp>
        <p:nvSpPr>
          <p:cNvPr id="11" name="Title 1"/>
          <p:cNvSpPr>
            <a:spLocks noGrp="1"/>
          </p:cNvSpPr>
          <p:nvPr>
            <p:ph type="title"/>
          </p:nvPr>
        </p:nvSpPr>
        <p:spPr>
          <a:xfrm>
            <a:off x="1488017" y="134439"/>
            <a:ext cx="9216496"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a:lvl1pPr>
          </a:lstStyle>
          <a:p>
            <a:fld id="{F4C2E574-A05B-6C4A-A51C-8EEDE89A69BD}" type="slidenum">
              <a:rPr lang="en-GB" altLang="x-none"/>
              <a:pPr/>
              <a:t>‹#›</a:t>
            </a:fld>
            <a:endParaRPr lang="en-GB" altLang="x-none"/>
          </a:p>
        </p:txBody>
      </p:sp>
      <p:sp>
        <p:nvSpPr>
          <p:cNvPr id="8"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4" name="Picture Placeholder 3"/>
          <p:cNvSpPr>
            <a:spLocks noGrp="1"/>
          </p:cNvSpPr>
          <p:nvPr>
            <p:ph type="pic" sz="quarter" idx="11"/>
          </p:nvPr>
        </p:nvSpPr>
        <p:spPr>
          <a:xfrm>
            <a:off x="2975809" y="2028002"/>
            <a:ext cx="6720416" cy="3889375"/>
          </a:xfrm>
        </p:spPr>
        <p:txBody>
          <a:bodyPr/>
          <a:lstStyle>
            <a:lvl1pPr marL="0" indent="0">
              <a:buNone/>
              <a:defRPr/>
            </a:lvl1pPr>
          </a:lstStyle>
          <a:p>
            <a:r>
              <a:rPr lang="en-US"/>
              <a:t>Drag picture to placeholder or click icon to add</a:t>
            </a:r>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30" name="Rectangle 106"/>
          <p:cNvSpPr>
            <a:spLocks noGrp="1" noChangeArrowheads="1"/>
          </p:cNvSpPr>
          <p:nvPr>
            <p:ph type="body" idx="1"/>
          </p:nvPr>
        </p:nvSpPr>
        <p:spPr bwMode="auto">
          <a:xfrm>
            <a:off x="1488017" y="1773239"/>
            <a:ext cx="9696451" cy="417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1" name="Text Box 107"/>
          <p:cNvSpPr txBox="1">
            <a:spLocks noChangeArrowheads="1"/>
          </p:cNvSpPr>
          <p:nvPr/>
        </p:nvSpPr>
        <p:spPr bwMode="auto">
          <a:xfrm>
            <a:off x="1079500" y="6373813"/>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2" name="Text Box 108"/>
          <p:cNvSpPr txBox="1">
            <a:spLocks noChangeArrowheads="1"/>
          </p:cNvSpPr>
          <p:nvPr/>
        </p:nvSpPr>
        <p:spPr bwMode="auto">
          <a:xfrm>
            <a:off x="4176184" y="6376988"/>
            <a:ext cx="700828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3" name="Rectangle 109"/>
          <p:cNvSpPr>
            <a:spLocks noGrp="1" noChangeArrowheads="1"/>
          </p:cNvSpPr>
          <p:nvPr>
            <p:ph type="sldNum"/>
          </p:nvPr>
        </p:nvSpPr>
        <p:spPr bwMode="auto">
          <a:xfrm>
            <a:off x="11352584" y="6394448"/>
            <a:ext cx="2859616"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aseline="0">
                <a:solidFill>
                  <a:srgbClr val="003366"/>
                </a:solidFill>
                <a:latin typeface="Helvetica" charset="0"/>
                <a:ea typeface="+mn-ea"/>
                <a:cs typeface="+mn-cs"/>
              </a:defRPr>
            </a:lvl1pPr>
          </a:lstStyle>
          <a:p>
            <a:fld id="{E31EA9C0-D3DB-0C47-9675-5A7E813DE13E}" type="slidenum">
              <a:rPr lang="en-GB" altLang="x-none" smtClean="0"/>
              <a:pPr/>
              <a:t>‹#›</a:t>
            </a:fld>
            <a:endParaRPr lang="en-GB" altLang="x-none"/>
          </a:p>
        </p:txBody>
      </p:sp>
      <p:sp>
        <p:nvSpPr>
          <p:cNvPr id="1134" name="Rectangle 110"/>
          <p:cNvSpPr>
            <a:spLocks noGrp="1" noChangeArrowheads="1"/>
          </p:cNvSpPr>
          <p:nvPr>
            <p:ph type="title"/>
          </p:nvPr>
        </p:nvSpPr>
        <p:spPr bwMode="auto">
          <a:xfrm>
            <a:off x="1488019" y="116633"/>
            <a:ext cx="9216493" cy="1172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ltLang="x-none" dirty="0" err="1"/>
              <a:t>Klik</a:t>
            </a:r>
            <a:r>
              <a:rPr lang="en-GB" altLang="x-none" dirty="0"/>
              <a:t> om de </a:t>
            </a:r>
            <a:r>
              <a:rPr lang="en-GB" altLang="x-none" dirty="0" err="1"/>
              <a:t>opmaak</a:t>
            </a:r>
            <a:r>
              <a:rPr lang="en-GB" altLang="x-none" dirty="0"/>
              <a:t> van de </a:t>
            </a:r>
            <a:r>
              <a:rPr lang="en-GB" altLang="x-none" dirty="0" err="1"/>
              <a:t>titeltekst</a:t>
            </a:r>
            <a:r>
              <a:rPr lang="en-GB" altLang="x-none" dirty="0"/>
              <a:t> </a:t>
            </a:r>
            <a:r>
              <a:rPr lang="en-GB" altLang="x-none" dirty="0" err="1"/>
              <a:t>te</a:t>
            </a:r>
            <a:r>
              <a:rPr lang="en-GB" altLang="x-none" dirty="0"/>
              <a:t> </a:t>
            </a:r>
            <a:r>
              <a:rPr lang="en-GB" altLang="x-none" dirty="0" err="1"/>
              <a:t>bewerken</a:t>
            </a:r>
            <a:endParaRPr lang="en-GB" altLang="x-none" dirty="0"/>
          </a:p>
        </p:txBody>
      </p:sp>
      <p:sp>
        <p:nvSpPr>
          <p:cNvPr id="2" name="Footer Placeholder 1"/>
          <p:cNvSpPr>
            <a:spLocks noGrp="1"/>
          </p:cNvSpPr>
          <p:nvPr>
            <p:ph type="ftr" sz="quarter" idx="3"/>
          </p:nvPr>
        </p:nvSpPr>
        <p:spPr>
          <a:xfrm>
            <a:off x="4038600" y="6356351"/>
            <a:ext cx="7145868"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charset="0"/>
              </a:defRPr>
            </a:lvl1pPr>
          </a:lstStyle>
          <a:p>
            <a:endParaRPr lang="en-US" dirty="0"/>
          </a:p>
        </p:txBody>
      </p:sp>
      <p:sp>
        <p:nvSpPr>
          <p:cNvPr id="3" name="Date Placeholder 2"/>
          <p:cNvSpPr>
            <a:spLocks noGrp="1"/>
          </p:cNvSpPr>
          <p:nvPr>
            <p:ph type="dt" sz="half" idx="2"/>
          </p:nvPr>
        </p:nvSpPr>
        <p:spPr>
          <a:xfrm>
            <a:off x="1488017" y="6356351"/>
            <a:ext cx="2192868"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charset="0"/>
              </a:defRPr>
            </a:lvl1pPr>
          </a:lstStyle>
          <a:p>
            <a:fld id="{4BF70BAC-16C9-8A47-9972-E3EC1435681F}" type="datetimeFigureOut">
              <a:rPr lang="en-US" smtClean="0"/>
              <a:pPr/>
              <a:t>2/11/26</a:t>
            </a:fld>
            <a:endParaRPr lang="en-US" dirty="0"/>
          </a:p>
        </p:txBody>
      </p:sp>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0" y="0"/>
            <a:ext cx="1275907" cy="6857998"/>
          </a:xfrm>
          <a:prstGeom prst="rect">
            <a:avLst/>
          </a:prstGeom>
        </p:spPr>
      </p:pic>
      <p:pic>
        <p:nvPicPr>
          <p:cNvPr id="12" name="Picture 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rot="10800000" flipH="1" flipV="1">
            <a:off x="10824526" y="188640"/>
            <a:ext cx="1056116" cy="10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94091"/>
      </p:ext>
    </p:extLst>
  </p:cSld>
  <p:clrMap bg1="lt1" tx1="dk1" bg2="lt2" tx2="dk2" accent1="accent1" accent2="accent2" accent3="accent3" accent4="accent4" accent5="accent5" accent6="accent6" hlink="hlink" folHlink="folHlink"/>
  <p:sldLayoutIdLst>
    <p:sldLayoutId id="2147483676" r:id="rId1"/>
    <p:sldLayoutId id="2147483665" r:id="rId2"/>
    <p:sldLayoutId id="2147483677" r:id="rId3"/>
    <p:sldLayoutId id="2147483667" r:id="rId4"/>
    <p:sldLayoutId id="2147483669" r:id="rId5"/>
    <p:sldLayoutId id="2147483670" r:id="rId6"/>
    <p:sldLayoutId id="2147483675" r:id="rId7"/>
  </p:sldLayoutIdLst>
  <p:txStyles>
    <p:title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p:titleStyle>
    <p:bodyStyle>
      <a:lvl1pPr marL="219075" indent="-219075" algn="l" defTabSz="457200" rtl="0" eaLnBrk="1" fontAlgn="base" hangingPunct="1">
        <a:spcBef>
          <a:spcPts val="800"/>
        </a:spcBef>
        <a:spcAft>
          <a:spcPct val="0"/>
        </a:spcAft>
        <a:buClr>
          <a:srgbClr val="000000"/>
        </a:buClr>
        <a:buSzPct val="104000"/>
        <a:buFont typeface=".AppleSystemUIFont" charset="-12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100000"/>
        <a:buFont typeface=".AppleSystemUIFont" charset="-120"/>
        <a:buChar char="•"/>
        <a:defRPr sz="2200" kern="1200" baseline="0">
          <a:solidFill>
            <a:srgbClr val="003366"/>
          </a:solidFill>
          <a:latin typeface="Helvetica" charset="0"/>
          <a:ea typeface="+mn-ea"/>
          <a:cs typeface="+mn-cs"/>
        </a:defRPr>
      </a:lvl2pPr>
      <a:lvl3pPr marL="1257300" indent="-342900" algn="l" defTabSz="457200" rtl="0" eaLnBrk="1" fontAlgn="base" hangingPunct="1">
        <a:spcBef>
          <a:spcPts val="600"/>
        </a:spcBef>
        <a:spcAft>
          <a:spcPct val="0"/>
        </a:spcAft>
        <a:buClr>
          <a:srgbClr val="000000"/>
        </a:buClr>
        <a:buSzPct val="100000"/>
        <a:buFont typeface=".AppleSystemUIFont" charset="-120"/>
        <a:buChar char="•"/>
        <a:defRPr sz="2000" kern="1200" baseline="0">
          <a:solidFill>
            <a:srgbClr val="003366"/>
          </a:solidFill>
          <a:latin typeface="Helvetica" charset="0"/>
          <a:ea typeface="+mn-ea"/>
          <a:cs typeface="+mn-cs"/>
        </a:defRPr>
      </a:lvl3pPr>
      <a:lvl4pPr marL="1714500" indent="-342900" algn="l" defTabSz="457200" rtl="0" eaLnBrk="1" fontAlgn="base" hangingPunct="1">
        <a:spcBef>
          <a:spcPts val="500"/>
        </a:spcBef>
        <a:spcAft>
          <a:spcPct val="0"/>
        </a:spcAft>
        <a:buClr>
          <a:srgbClr val="000000"/>
        </a:buClr>
        <a:buSzPct val="10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10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7" userDrawn="1">
          <p15:clr>
            <a:srgbClr val="F26B43"/>
          </p15:clr>
        </p15:guide>
        <p15:guide id="2" pos="937" userDrawn="1">
          <p15:clr>
            <a:srgbClr val="F26B43"/>
          </p15:clr>
        </p15:guide>
        <p15:guide id="3" orient="horz" pos="375" userDrawn="1">
          <p15:clr>
            <a:srgbClr val="F26B43"/>
          </p15:clr>
        </p15:guide>
        <p15:guide id="4" pos="7045" userDrawn="1">
          <p15:clr>
            <a:srgbClr val="F26B43"/>
          </p15:clr>
        </p15:guide>
        <p15:guide id="7" pos="3961" userDrawn="1">
          <p15:clr>
            <a:srgbClr val="F26B43"/>
          </p15:clr>
        </p15:guide>
        <p15:guide id="9" orient="horz" pos="3748" userDrawn="1">
          <p15:clr>
            <a:srgbClr val="F26B43"/>
          </p15:clr>
        </p15:guide>
        <p15:guide id="10" orient="horz" pos="4003" userDrawn="1">
          <p15:clr>
            <a:srgbClr val="F26B43"/>
          </p15:clr>
        </p15:guide>
        <p15:guide id="11" orient="horz" pos="1390" userDrawn="1">
          <p15:clr>
            <a:srgbClr val="F26B43"/>
          </p15:clr>
        </p15:guide>
        <p15:guide id="12"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bsky.app/profile/jaspstats.bsky.social" TargetMode="External"/><Relationship Id="rId3" Type="http://schemas.openxmlformats.org/officeDocument/2006/relationships/hyperlink" Target="https://jasp-stats.org/how-to-use-jasp/" TargetMode="External"/><Relationship Id="rId7" Type="http://schemas.openxmlformats.org/officeDocument/2006/relationships/hyperlink" Target="https://www.youtube.com/playlist?list=PLNQGIbpnx726tVnQw6QyntYkuRECXbPHo"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youtube.com/watch?v=R2ya6YvavfY" TargetMode="External"/><Relationship Id="rId11" Type="http://schemas.openxmlformats.org/officeDocument/2006/relationships/hyperlink" Target="https://jasp-stats.org/workshop/" TargetMode="External"/><Relationship Id="rId5" Type="http://schemas.openxmlformats.org/officeDocument/2006/relationships/hyperlink" Target="https://jasp-stats.github.io/jasp-video-librar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forum.cogsci.nl/index.php?p=/categories/jasp-bayesfacto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iscoverjasp.com/"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1.xml"/><Relationship Id="rId6" Type="http://schemas.openxmlformats.org/officeDocument/2006/relationships/hyperlink" Target="https://www.amazon.com/dp/1660228182" TargetMode="External"/><Relationship Id="rId5" Type="http://schemas.openxmlformats.org/officeDocument/2006/relationships/hyperlink" Target="https://statisticsofdoom.com/page/basic-statistics/"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sf.io/u2e9d/files/osfstorage" TargetMode="External"/><Relationship Id="rId2" Type="http://schemas.openxmlformats.org/officeDocument/2006/relationships/hyperlink" Target="https://johnnydoorn.github.io/IntroductionBayesianInference/06-exercises.html" TargetMode="External"/><Relationship Id="rId1" Type="http://schemas.openxmlformats.org/officeDocument/2006/relationships/slideLayout" Target="../slideLayouts/slideLayout1.xml"/><Relationship Id="rId5" Type="http://schemas.openxmlformats.org/officeDocument/2006/relationships/hyperlink" Target="https://discoverjasp.com/" TargetMode="External"/><Relationship Id="rId4" Type="http://schemas.openxmlformats.org/officeDocument/2006/relationships/hyperlink" Target="https://johnnydoorn.github.io/discoverjasp/"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asp-stats.or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journals.sagepub.com/doi/full/10.1177/25152459221095827"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link.springer.com/article/10.3758/s13423-015-0913-5"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jasp-stat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mailto:J.b.vandoorn@uva.n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dirty="0"/>
              <a:t>Discovering Statistics Using JASP</a:t>
            </a:r>
            <a:endParaRPr lang="en-US" dirty="0"/>
          </a:p>
        </p:txBody>
      </p:sp>
      <p:sp>
        <p:nvSpPr>
          <p:cNvPr id="10" name="Text Placeholder 9">
            <a:extLst>
              <a:ext uri="{FF2B5EF4-FFF2-40B4-BE49-F238E27FC236}">
                <a16:creationId xmlns:a16="http://schemas.microsoft.com/office/drawing/2014/main" id="{D13DE70D-8B9B-E0E7-B80B-97A090CB15F4}"/>
              </a:ext>
            </a:extLst>
          </p:cNvPr>
          <p:cNvSpPr>
            <a:spLocks noGrp="1"/>
          </p:cNvSpPr>
          <p:nvPr>
            <p:ph type="body" sz="quarter" idx="11"/>
          </p:nvPr>
        </p:nvSpPr>
        <p:spPr/>
        <p:txBody>
          <a:bodyPr/>
          <a:lstStyle/>
          <a:p>
            <a:r>
              <a:rPr lang="en-NL" dirty="0"/>
              <a:t>2026 Workshop</a:t>
            </a:r>
          </a:p>
        </p:txBody>
      </p:sp>
    </p:spTree>
    <p:extLst>
      <p:ext uri="{BB962C8B-B14F-4D97-AF65-F5344CB8AC3E}">
        <p14:creationId xmlns:p14="http://schemas.microsoft.com/office/powerpoint/2010/main" val="16980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7319754E-45B5-4B10-0AAD-722295A063F6}"/>
              </a:ext>
            </a:extLst>
          </p:cNvPr>
          <p:cNvSpPr/>
          <p:nvPr/>
        </p:nvSpPr>
        <p:spPr>
          <a:xfrm>
            <a:off x="1524000" y="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FB8D9AF7-6B2A-A1A9-9601-F1FA1A2BBDA5}"/>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7C94A2E5-E413-80BD-7B4F-64B59BC19337}"/>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sp>
        <p:nvSpPr>
          <p:cNvPr id="5" name="Freeform 4">
            <a:extLst>
              <a:ext uri="{FF2B5EF4-FFF2-40B4-BE49-F238E27FC236}">
                <a16:creationId xmlns:a16="http://schemas.microsoft.com/office/drawing/2014/main" id="{248C7870-3146-8A19-ED60-8A6C551918FD}"/>
              </a:ext>
            </a:extLst>
          </p:cNvPr>
          <p:cNvSpPr/>
          <p:nvPr/>
        </p:nvSpPr>
        <p:spPr>
          <a:xfrm>
            <a:off x="1687440" y="731520"/>
            <a:ext cx="1756800"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0000"/>
            </a:solidFill>
            <a:prstDash val="solid"/>
          </a:ln>
        </p:spPr>
        <p:txBody>
          <a:bodyPr wrap="none" lIns="108360" tIns="63359" rIns="108360" bIns="63359"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8538A854-2B64-74A4-9A88-F9102C57C736}"/>
              </a:ext>
            </a:extLst>
          </p:cNvPr>
          <p:cNvSpPr/>
          <p:nvPr/>
        </p:nvSpPr>
        <p:spPr>
          <a:xfrm>
            <a:off x="1524000" y="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5B7E461B-2CCC-5361-BA81-C5009E4DDE8E}"/>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A8BBE666-7F13-E8BD-81A7-3EF0DE903DA3}"/>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02427800-4AB1-C05B-C8AF-03AE38D75F9F}"/>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ACA671F-1444-1D37-D64C-0BE939035A86}"/>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6782246B-7C98-5A1D-087E-95DF426101C6}"/>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F2763CBE-BF60-B398-81CA-907F9C868B30}"/>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BB194DBA-CE6F-07C2-CB5E-F9F06FF3F0C7}"/>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810012C9-9707-AADD-DC9A-882592C39248}"/>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0BC9C80-5B93-17FF-BBBD-2FD4832FEC25}"/>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D42104DC-3E97-AA47-5744-72F59DAFB4C1}"/>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BAE704BF-5ACD-AF87-E374-6A8CB180C000}"/>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00C49448-BC42-E65A-D3BD-D12F721F5D3D}"/>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6B59DD58-ED78-E3E7-3813-53F5AFBFAC96}"/>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pic>
        <p:nvPicPr>
          <p:cNvPr id="7" name="">
            <a:extLst>
              <a:ext uri="{FF2B5EF4-FFF2-40B4-BE49-F238E27FC236}">
                <a16:creationId xmlns:a16="http://schemas.microsoft.com/office/drawing/2014/main" id="{6B19C896-25EA-E522-D5E5-1E769D3B2FB1}"/>
              </a:ext>
            </a:extLst>
          </p:cNvPr>
          <p:cNvPicPr>
            <a:picLocks noChangeAspect="1"/>
          </p:cNvPicPr>
          <p:nvPr/>
        </p:nvPicPr>
        <p:blipFill>
          <a:blip r:embed="rId6">
            <a:lum/>
            <a:alphaModFix/>
          </a:blip>
          <a:srcRect/>
          <a:stretch>
            <a:fillRect/>
          </a:stretch>
        </p:blipFill>
        <p:spPr>
          <a:xfrm>
            <a:off x="1817760" y="3333600"/>
            <a:ext cx="4457880" cy="34480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FDDDAD2-148E-6B3C-782B-C3E8BB2391EE}"/>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E91871D6-82D7-FC2E-10D6-E6E214C9F98D}"/>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9AA0816E-227E-4D4D-CB72-1D6640CB55ED}"/>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1BC20DC6-E3F4-8DA9-EBEF-5E9597E727F4}"/>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254E4EE8-E4AA-2AE4-BCCA-777945121119}"/>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pic>
        <p:nvPicPr>
          <p:cNvPr id="7" name="">
            <a:extLst>
              <a:ext uri="{FF2B5EF4-FFF2-40B4-BE49-F238E27FC236}">
                <a16:creationId xmlns:a16="http://schemas.microsoft.com/office/drawing/2014/main" id="{219B85F7-37F1-48D3-BB66-BE0658295D8C}"/>
              </a:ext>
            </a:extLst>
          </p:cNvPr>
          <p:cNvPicPr>
            <a:picLocks noChangeAspect="1"/>
          </p:cNvPicPr>
          <p:nvPr/>
        </p:nvPicPr>
        <p:blipFill>
          <a:blip r:embed="rId6">
            <a:lum/>
            <a:alphaModFix/>
          </a:blip>
          <a:srcRect/>
          <a:stretch>
            <a:fillRect/>
          </a:stretch>
        </p:blipFill>
        <p:spPr>
          <a:xfrm>
            <a:off x="1817760" y="3333600"/>
            <a:ext cx="4457880" cy="3448080"/>
          </a:xfrm>
          <a:prstGeom prst="rect">
            <a:avLst/>
          </a:prstGeom>
          <a:noFill/>
          <a:ln>
            <a:noFill/>
          </a:ln>
        </p:spPr>
      </p:pic>
      <p:pic>
        <p:nvPicPr>
          <p:cNvPr id="8" name="">
            <a:extLst>
              <a:ext uri="{FF2B5EF4-FFF2-40B4-BE49-F238E27FC236}">
                <a16:creationId xmlns:a16="http://schemas.microsoft.com/office/drawing/2014/main" id="{1225020E-7BCC-3334-43DF-3A3759BF5EE1}"/>
              </a:ext>
            </a:extLst>
          </p:cNvPr>
          <p:cNvPicPr>
            <a:picLocks noChangeAspect="1"/>
          </p:cNvPicPr>
          <p:nvPr/>
        </p:nvPicPr>
        <p:blipFill>
          <a:blip r:embed="rId7">
            <a:lum/>
            <a:alphaModFix/>
          </a:blip>
          <a:srcRect/>
          <a:stretch>
            <a:fillRect/>
          </a:stretch>
        </p:blipFill>
        <p:spPr>
          <a:xfrm>
            <a:off x="6347280" y="822960"/>
            <a:ext cx="4229280" cy="5886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02390AB-DCAF-5FFD-D4FD-F3FFF8E31497}"/>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0C8932B9-74B8-028B-1754-2753604DF4F6}"/>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031960FB-1DDF-0537-FD9E-0D5D7845D27F}"/>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3410ADC0-74EC-4933-0251-02DC55C238B8}"/>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60EC23FE-9605-6FAA-F651-B3B302A44992}"/>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pic>
        <p:nvPicPr>
          <p:cNvPr id="7" name="">
            <a:extLst>
              <a:ext uri="{FF2B5EF4-FFF2-40B4-BE49-F238E27FC236}">
                <a16:creationId xmlns:a16="http://schemas.microsoft.com/office/drawing/2014/main" id="{76143765-637E-7FF7-5645-1D98F7367A33}"/>
              </a:ext>
            </a:extLst>
          </p:cNvPr>
          <p:cNvPicPr>
            <a:picLocks noChangeAspect="1"/>
          </p:cNvPicPr>
          <p:nvPr/>
        </p:nvPicPr>
        <p:blipFill>
          <a:blip r:embed="rId6">
            <a:lum/>
            <a:alphaModFix/>
          </a:blip>
          <a:srcRect/>
          <a:stretch>
            <a:fillRect/>
          </a:stretch>
        </p:blipFill>
        <p:spPr>
          <a:xfrm>
            <a:off x="1817760" y="3333600"/>
            <a:ext cx="4457880" cy="3448080"/>
          </a:xfrm>
          <a:prstGeom prst="rect">
            <a:avLst/>
          </a:prstGeom>
          <a:noFill/>
          <a:ln>
            <a:noFill/>
          </a:ln>
        </p:spPr>
      </p:pic>
      <p:pic>
        <p:nvPicPr>
          <p:cNvPr id="8" name="">
            <a:extLst>
              <a:ext uri="{FF2B5EF4-FFF2-40B4-BE49-F238E27FC236}">
                <a16:creationId xmlns:a16="http://schemas.microsoft.com/office/drawing/2014/main" id="{161E3B24-9FD8-6B79-BD1E-765F26A3F6DD}"/>
              </a:ext>
            </a:extLst>
          </p:cNvPr>
          <p:cNvPicPr>
            <a:picLocks noChangeAspect="1"/>
          </p:cNvPicPr>
          <p:nvPr/>
        </p:nvPicPr>
        <p:blipFill>
          <a:blip r:embed="rId7">
            <a:lum/>
            <a:alphaModFix/>
          </a:blip>
          <a:srcRect/>
          <a:stretch>
            <a:fillRect/>
          </a:stretch>
        </p:blipFill>
        <p:spPr>
          <a:xfrm>
            <a:off x="6347280" y="822960"/>
            <a:ext cx="4229280" cy="5886720"/>
          </a:xfrm>
          <a:prstGeom prst="rect">
            <a:avLst/>
          </a:prstGeom>
          <a:noFill/>
          <a:ln>
            <a:noFill/>
          </a:ln>
        </p:spPr>
      </p:pic>
      <p:pic>
        <p:nvPicPr>
          <p:cNvPr id="9" name="">
            <a:extLst>
              <a:ext uri="{FF2B5EF4-FFF2-40B4-BE49-F238E27FC236}">
                <a16:creationId xmlns:a16="http://schemas.microsoft.com/office/drawing/2014/main" id="{527B9A26-128F-D018-3FF3-E86C3BF82651}"/>
              </a:ext>
            </a:extLst>
          </p:cNvPr>
          <p:cNvPicPr>
            <a:picLocks noChangeAspect="1"/>
          </p:cNvPicPr>
          <p:nvPr/>
        </p:nvPicPr>
        <p:blipFill>
          <a:blip r:embed="rId8">
            <a:lum/>
            <a:alphaModFix/>
          </a:blip>
          <a:srcRect/>
          <a:stretch>
            <a:fillRect/>
          </a:stretch>
        </p:blipFill>
        <p:spPr>
          <a:xfrm>
            <a:off x="1798321" y="1280161"/>
            <a:ext cx="3541679" cy="3474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38A76F2-50F0-827F-6287-11AC0B978D5F}"/>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22C34E47-FE1B-E680-A0BC-72E847EEEA0B}"/>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3D19A76D-300E-5002-1EB9-70FDA00845EC}"/>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46947BFF-C3A3-CF10-84E8-699636E0BD11}"/>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B7105C39-9961-6A59-1D86-D12149F5C751}"/>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pic>
        <p:nvPicPr>
          <p:cNvPr id="7" name="">
            <a:extLst>
              <a:ext uri="{FF2B5EF4-FFF2-40B4-BE49-F238E27FC236}">
                <a16:creationId xmlns:a16="http://schemas.microsoft.com/office/drawing/2014/main" id="{289A6E5B-399A-EF60-B8B3-256C257BAD71}"/>
              </a:ext>
            </a:extLst>
          </p:cNvPr>
          <p:cNvPicPr>
            <a:picLocks noChangeAspect="1"/>
          </p:cNvPicPr>
          <p:nvPr/>
        </p:nvPicPr>
        <p:blipFill>
          <a:blip r:embed="rId6">
            <a:lum/>
            <a:alphaModFix/>
          </a:blip>
          <a:srcRect/>
          <a:stretch>
            <a:fillRect/>
          </a:stretch>
        </p:blipFill>
        <p:spPr>
          <a:xfrm>
            <a:off x="1817760" y="3333600"/>
            <a:ext cx="4457880" cy="3448080"/>
          </a:xfrm>
          <a:prstGeom prst="rect">
            <a:avLst/>
          </a:prstGeom>
          <a:noFill/>
          <a:ln>
            <a:noFill/>
          </a:ln>
        </p:spPr>
      </p:pic>
      <p:pic>
        <p:nvPicPr>
          <p:cNvPr id="8" name="">
            <a:extLst>
              <a:ext uri="{FF2B5EF4-FFF2-40B4-BE49-F238E27FC236}">
                <a16:creationId xmlns:a16="http://schemas.microsoft.com/office/drawing/2014/main" id="{9548E355-0244-1084-B7EC-48F7BC5BAB3A}"/>
              </a:ext>
            </a:extLst>
          </p:cNvPr>
          <p:cNvPicPr>
            <a:picLocks noChangeAspect="1"/>
          </p:cNvPicPr>
          <p:nvPr/>
        </p:nvPicPr>
        <p:blipFill>
          <a:blip r:embed="rId7">
            <a:lum/>
            <a:alphaModFix/>
          </a:blip>
          <a:srcRect/>
          <a:stretch>
            <a:fillRect/>
          </a:stretch>
        </p:blipFill>
        <p:spPr>
          <a:xfrm>
            <a:off x="6347280" y="822960"/>
            <a:ext cx="4229280" cy="5886720"/>
          </a:xfrm>
          <a:prstGeom prst="rect">
            <a:avLst/>
          </a:prstGeom>
          <a:noFill/>
          <a:ln>
            <a:noFill/>
          </a:ln>
        </p:spPr>
      </p:pic>
      <p:pic>
        <p:nvPicPr>
          <p:cNvPr id="9" name="">
            <a:extLst>
              <a:ext uri="{FF2B5EF4-FFF2-40B4-BE49-F238E27FC236}">
                <a16:creationId xmlns:a16="http://schemas.microsoft.com/office/drawing/2014/main" id="{CB6C9F18-D554-560C-8107-1426DB8624E1}"/>
              </a:ext>
            </a:extLst>
          </p:cNvPr>
          <p:cNvPicPr>
            <a:picLocks noChangeAspect="1"/>
          </p:cNvPicPr>
          <p:nvPr/>
        </p:nvPicPr>
        <p:blipFill>
          <a:blip r:embed="rId8">
            <a:lum/>
            <a:alphaModFix/>
          </a:blip>
          <a:srcRect/>
          <a:stretch>
            <a:fillRect/>
          </a:stretch>
        </p:blipFill>
        <p:spPr>
          <a:xfrm>
            <a:off x="1798321" y="1280161"/>
            <a:ext cx="3541679" cy="3474719"/>
          </a:xfrm>
          <a:prstGeom prst="rect">
            <a:avLst/>
          </a:prstGeom>
          <a:noFill/>
          <a:ln>
            <a:noFill/>
          </a:ln>
        </p:spPr>
      </p:pic>
      <p:pic>
        <p:nvPicPr>
          <p:cNvPr id="10" name="">
            <a:extLst>
              <a:ext uri="{FF2B5EF4-FFF2-40B4-BE49-F238E27FC236}">
                <a16:creationId xmlns:a16="http://schemas.microsoft.com/office/drawing/2014/main" id="{99F099FD-5AEB-CC79-A477-205BF6919BFA}"/>
              </a:ext>
            </a:extLst>
          </p:cNvPr>
          <p:cNvPicPr>
            <a:picLocks noChangeAspect="1"/>
          </p:cNvPicPr>
          <p:nvPr/>
        </p:nvPicPr>
        <p:blipFill>
          <a:blip r:embed="rId9">
            <a:lum/>
            <a:alphaModFix/>
          </a:blip>
          <a:srcRect/>
          <a:stretch>
            <a:fillRect/>
          </a:stretch>
        </p:blipFill>
        <p:spPr>
          <a:xfrm>
            <a:off x="5421360" y="822960"/>
            <a:ext cx="4515120" cy="21999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B70D0544-3567-63E6-CA21-92A234390DC8}"/>
              </a:ext>
            </a:extLst>
          </p:cNvPr>
          <p:cNvSpPr/>
          <p:nvPr/>
        </p:nvSpPr>
        <p:spPr>
          <a:xfrm>
            <a:off x="1524000" y="-108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8F8B656C-A660-FEF1-F453-D6F2D8B7212A}"/>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45190C4D-E0E6-9051-5EDD-4E464D14CEBA}"/>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pic>
        <p:nvPicPr>
          <p:cNvPr id="5" name="">
            <a:extLst>
              <a:ext uri="{FF2B5EF4-FFF2-40B4-BE49-F238E27FC236}">
                <a16:creationId xmlns:a16="http://schemas.microsoft.com/office/drawing/2014/main" id="{9EFAC76F-E00F-2DB1-B4CE-BB0BD7D8AC22}"/>
              </a:ext>
            </a:extLst>
          </p:cNvPr>
          <p:cNvPicPr>
            <a:picLocks noChangeAspect="1"/>
          </p:cNvPicPr>
          <p:nvPr/>
        </p:nvPicPr>
        <p:blipFill>
          <a:blip r:embed="rId4">
            <a:lum/>
            <a:alphaModFix/>
          </a:blip>
          <a:srcRect/>
          <a:stretch>
            <a:fillRect/>
          </a:stretch>
        </p:blipFill>
        <p:spPr>
          <a:xfrm>
            <a:off x="3933480" y="1658160"/>
            <a:ext cx="4657680" cy="3076560"/>
          </a:xfrm>
          <a:prstGeom prst="rect">
            <a:avLst/>
          </a:prstGeom>
          <a:noFill/>
          <a:ln>
            <a:noFill/>
          </a:ln>
        </p:spPr>
      </p:pic>
      <p:pic>
        <p:nvPicPr>
          <p:cNvPr id="6" name="">
            <a:extLst>
              <a:ext uri="{FF2B5EF4-FFF2-40B4-BE49-F238E27FC236}">
                <a16:creationId xmlns:a16="http://schemas.microsoft.com/office/drawing/2014/main" id="{AE4618E4-9D1C-354D-DA05-1ACE2541B169}"/>
              </a:ext>
            </a:extLst>
          </p:cNvPr>
          <p:cNvPicPr>
            <a:picLocks noChangeAspect="1"/>
          </p:cNvPicPr>
          <p:nvPr/>
        </p:nvPicPr>
        <p:blipFill>
          <a:blip r:embed="rId5">
            <a:lum/>
            <a:alphaModFix/>
          </a:blip>
          <a:srcRect/>
          <a:stretch>
            <a:fillRect/>
          </a:stretch>
        </p:blipFill>
        <p:spPr>
          <a:xfrm>
            <a:off x="6926520" y="3657601"/>
            <a:ext cx="3594600" cy="3108959"/>
          </a:xfrm>
          <a:prstGeom prst="rect">
            <a:avLst/>
          </a:prstGeom>
          <a:noFill/>
          <a:ln>
            <a:noFill/>
          </a:ln>
        </p:spPr>
      </p:pic>
      <p:pic>
        <p:nvPicPr>
          <p:cNvPr id="7" name="">
            <a:extLst>
              <a:ext uri="{FF2B5EF4-FFF2-40B4-BE49-F238E27FC236}">
                <a16:creationId xmlns:a16="http://schemas.microsoft.com/office/drawing/2014/main" id="{E355B76F-07CC-F6EA-FBC0-FC5DFA95828D}"/>
              </a:ext>
            </a:extLst>
          </p:cNvPr>
          <p:cNvPicPr>
            <a:picLocks noChangeAspect="1"/>
          </p:cNvPicPr>
          <p:nvPr/>
        </p:nvPicPr>
        <p:blipFill>
          <a:blip r:embed="rId6">
            <a:lum/>
            <a:alphaModFix/>
          </a:blip>
          <a:srcRect/>
          <a:stretch>
            <a:fillRect/>
          </a:stretch>
        </p:blipFill>
        <p:spPr>
          <a:xfrm>
            <a:off x="1817760" y="3333600"/>
            <a:ext cx="4457880" cy="3448080"/>
          </a:xfrm>
          <a:prstGeom prst="rect">
            <a:avLst/>
          </a:prstGeom>
          <a:noFill/>
          <a:ln>
            <a:noFill/>
          </a:ln>
        </p:spPr>
      </p:pic>
      <p:pic>
        <p:nvPicPr>
          <p:cNvPr id="8" name="">
            <a:extLst>
              <a:ext uri="{FF2B5EF4-FFF2-40B4-BE49-F238E27FC236}">
                <a16:creationId xmlns:a16="http://schemas.microsoft.com/office/drawing/2014/main" id="{5590FCC6-E4B0-4EA1-CE35-C6D88D20F0E3}"/>
              </a:ext>
            </a:extLst>
          </p:cNvPr>
          <p:cNvPicPr>
            <a:picLocks noChangeAspect="1"/>
          </p:cNvPicPr>
          <p:nvPr/>
        </p:nvPicPr>
        <p:blipFill>
          <a:blip r:embed="rId7">
            <a:lum/>
            <a:alphaModFix/>
          </a:blip>
          <a:srcRect/>
          <a:stretch>
            <a:fillRect/>
          </a:stretch>
        </p:blipFill>
        <p:spPr>
          <a:xfrm>
            <a:off x="6347280" y="822960"/>
            <a:ext cx="4229280" cy="5886720"/>
          </a:xfrm>
          <a:prstGeom prst="rect">
            <a:avLst/>
          </a:prstGeom>
          <a:noFill/>
          <a:ln>
            <a:noFill/>
          </a:ln>
        </p:spPr>
      </p:pic>
      <p:pic>
        <p:nvPicPr>
          <p:cNvPr id="9" name="">
            <a:extLst>
              <a:ext uri="{FF2B5EF4-FFF2-40B4-BE49-F238E27FC236}">
                <a16:creationId xmlns:a16="http://schemas.microsoft.com/office/drawing/2014/main" id="{9E4FD8EC-1007-E26A-8373-2092F951DF1C}"/>
              </a:ext>
            </a:extLst>
          </p:cNvPr>
          <p:cNvPicPr>
            <a:picLocks noChangeAspect="1"/>
          </p:cNvPicPr>
          <p:nvPr/>
        </p:nvPicPr>
        <p:blipFill>
          <a:blip r:embed="rId8">
            <a:lum/>
            <a:alphaModFix/>
          </a:blip>
          <a:srcRect/>
          <a:stretch>
            <a:fillRect/>
          </a:stretch>
        </p:blipFill>
        <p:spPr>
          <a:xfrm>
            <a:off x="1798321" y="1280161"/>
            <a:ext cx="3541679" cy="3474719"/>
          </a:xfrm>
          <a:prstGeom prst="rect">
            <a:avLst/>
          </a:prstGeom>
          <a:noFill/>
          <a:ln>
            <a:noFill/>
          </a:ln>
        </p:spPr>
      </p:pic>
      <p:pic>
        <p:nvPicPr>
          <p:cNvPr id="10" name="">
            <a:extLst>
              <a:ext uri="{FF2B5EF4-FFF2-40B4-BE49-F238E27FC236}">
                <a16:creationId xmlns:a16="http://schemas.microsoft.com/office/drawing/2014/main" id="{4CB114C7-C3D0-692A-5F8B-0C9673635068}"/>
              </a:ext>
            </a:extLst>
          </p:cNvPr>
          <p:cNvPicPr>
            <a:picLocks noChangeAspect="1"/>
          </p:cNvPicPr>
          <p:nvPr/>
        </p:nvPicPr>
        <p:blipFill>
          <a:blip r:embed="rId9">
            <a:lum/>
            <a:alphaModFix/>
          </a:blip>
          <a:srcRect/>
          <a:stretch>
            <a:fillRect/>
          </a:stretch>
        </p:blipFill>
        <p:spPr>
          <a:xfrm>
            <a:off x="5421360" y="822960"/>
            <a:ext cx="4515120" cy="2199960"/>
          </a:xfrm>
          <a:prstGeom prst="rect">
            <a:avLst/>
          </a:prstGeom>
          <a:noFill/>
          <a:ln>
            <a:noFill/>
          </a:ln>
        </p:spPr>
      </p:pic>
      <p:pic>
        <p:nvPicPr>
          <p:cNvPr id="11" name="">
            <a:extLst>
              <a:ext uri="{FF2B5EF4-FFF2-40B4-BE49-F238E27FC236}">
                <a16:creationId xmlns:a16="http://schemas.microsoft.com/office/drawing/2014/main" id="{823F6BD2-555B-0E3F-69B2-6B69E0415641}"/>
              </a:ext>
            </a:extLst>
          </p:cNvPr>
          <p:cNvPicPr>
            <a:picLocks noChangeAspect="1"/>
          </p:cNvPicPr>
          <p:nvPr/>
        </p:nvPicPr>
        <p:blipFill>
          <a:blip r:embed="rId10">
            <a:lum/>
            <a:alphaModFix/>
          </a:blip>
          <a:srcRect/>
          <a:stretch>
            <a:fillRect/>
          </a:stretch>
        </p:blipFill>
        <p:spPr>
          <a:xfrm>
            <a:off x="2878320" y="2925360"/>
            <a:ext cx="6417360" cy="38350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1000,000 monthly downloads</a:t>
            </a:r>
          </a:p>
          <a:p>
            <a:endParaRPr lang="en-NL" sz="2200" b="1" dirty="0">
              <a:latin typeface="Cantarell" panose="02000603000000000000" pitchFamily="2" charset="0"/>
            </a:endParaRPr>
          </a:p>
        </p:txBody>
      </p:sp>
      <p:pic>
        <p:nvPicPr>
          <p:cNvPr id="4" name="Picture 3">
            <a:extLst>
              <a:ext uri="{FF2B5EF4-FFF2-40B4-BE49-F238E27FC236}">
                <a16:creationId xmlns:a16="http://schemas.microsoft.com/office/drawing/2014/main" id="{70220E89-BB7D-7386-FA2C-6266B762E075}"/>
              </a:ext>
            </a:extLst>
          </p:cNvPr>
          <p:cNvPicPr>
            <a:picLocks noChangeAspect="1"/>
          </p:cNvPicPr>
          <p:nvPr/>
        </p:nvPicPr>
        <p:blipFill>
          <a:blip r:embed="rId3"/>
          <a:stretch>
            <a:fillRect/>
          </a:stretch>
        </p:blipFill>
        <p:spPr>
          <a:xfrm>
            <a:off x="4313495" y="2038979"/>
            <a:ext cx="7619220" cy="3809609"/>
          </a:xfrm>
          <a:prstGeom prst="rect">
            <a:avLst/>
          </a:prstGeom>
          <a:noFill/>
        </p:spPr>
      </p:pic>
      <p:sp>
        <p:nvSpPr>
          <p:cNvPr id="7" name="Title 1">
            <a:extLst>
              <a:ext uri="{FF2B5EF4-FFF2-40B4-BE49-F238E27FC236}">
                <a16:creationId xmlns:a16="http://schemas.microsoft.com/office/drawing/2014/main" id="{2F7AC525-DCFA-1084-0CF3-226864904E94}"/>
              </a:ext>
            </a:extLst>
          </p:cNvPr>
          <p:cNvSpPr txBox="1">
            <a:spLocks/>
          </p:cNvSpPr>
          <p:nvPr/>
        </p:nvSpPr>
        <p:spPr>
          <a:xfrm>
            <a:off x="1766243" y="179087"/>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spTree>
    <p:extLst>
      <p:ext uri="{BB962C8B-B14F-4D97-AF65-F5344CB8AC3E}">
        <p14:creationId xmlns:p14="http://schemas.microsoft.com/office/powerpoint/2010/main" val="478194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NL" dirty="0">
                <a:latin typeface="Cantarell" panose="02000603000000000000" pitchFamily="2" charset="0"/>
                <a:hlinkClick r:id="rId2"/>
              </a:rPr>
              <a:t>Website overview</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hlinkClick r:id="rId3"/>
              </a:rPr>
              <a:t>JASP vs. SPSS feature comparison</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rPr>
              <a:t>Data formats: .sav, .</a:t>
            </a:r>
            <a:r>
              <a:rPr lang="en-GB" dirty="0" err="1">
                <a:latin typeface="Cantarell" panose="02000603000000000000" pitchFamily="2" charset="0"/>
              </a:rPr>
              <a:t>xls</a:t>
            </a:r>
            <a:r>
              <a:rPr lang="en-GB" dirty="0">
                <a:latin typeface="Cantarell" panose="02000603000000000000" pitchFamily="2" charset="0"/>
              </a:rPr>
              <a:t>, .txt, .csv, .</a:t>
            </a:r>
            <a:r>
              <a:rPr lang="en-GB" dirty="0" err="1">
                <a:latin typeface="Cantarell" panose="02000603000000000000" pitchFamily="2" charset="0"/>
              </a:rPr>
              <a:t>ods</a:t>
            </a:r>
            <a:r>
              <a:rPr lang="en-GB" dirty="0">
                <a:latin typeface="Cantarell" panose="02000603000000000000" pitchFamily="2" charset="0"/>
              </a:rPr>
              <a:t>, .</a:t>
            </a:r>
            <a:r>
              <a:rPr lang="en-GB" dirty="0" err="1">
                <a:latin typeface="Cantarell" panose="02000603000000000000" pitchFamily="2" charset="0"/>
              </a:rPr>
              <a:t>tsv</a:t>
            </a:r>
            <a:r>
              <a:rPr lang="en-GB" dirty="0">
                <a:latin typeface="Cantarell" panose="02000603000000000000" pitchFamily="2" charset="0"/>
              </a:rPr>
              <a:t>, .</a:t>
            </a:r>
            <a:r>
              <a:rPr lang="en-GB" dirty="0" err="1">
                <a:latin typeface="Cantarell" panose="02000603000000000000" pitchFamily="2" charset="0"/>
              </a:rPr>
              <a:t>dta</a:t>
            </a:r>
            <a:r>
              <a:rPr lang="en-GB" dirty="0">
                <a:latin typeface="Cantarell" panose="02000603000000000000" pitchFamily="2" charset="0"/>
              </a:rPr>
              <a:t>, .</a:t>
            </a:r>
            <a:r>
              <a:rPr lang="en-GB" dirty="0" err="1">
                <a:latin typeface="Cantarell" panose="02000603000000000000" pitchFamily="2" charset="0"/>
              </a:rPr>
              <a:t>por</a:t>
            </a:r>
            <a:r>
              <a:rPr lang="en-GB" dirty="0">
                <a:latin typeface="Cantarell" panose="02000603000000000000" pitchFamily="2" charset="0"/>
              </a:rPr>
              <a:t>, .sas7bdat, .sas7bcat, and the .</a:t>
            </a:r>
            <a:r>
              <a:rPr lang="en-GB" dirty="0" err="1">
                <a:latin typeface="Cantarell" panose="02000603000000000000" pitchFamily="2" charset="0"/>
              </a:rPr>
              <a:t>jasp</a:t>
            </a:r>
            <a:r>
              <a:rPr lang="en-GB" dirty="0">
                <a:latin typeface="Cantarell" panose="02000603000000000000" pitchFamily="2" charset="0"/>
              </a:rPr>
              <a:t> format</a:t>
            </a:r>
          </a:p>
          <a:p>
            <a:pPr marL="457200" indent="-457200">
              <a:buFont typeface="Arial" panose="020B0604020202020204" pitchFamily="34" charset="0"/>
              <a:buChar char="•"/>
            </a:pPr>
            <a:r>
              <a:rPr lang="en-GB" dirty="0">
                <a:latin typeface="Cantarell" panose="02000603000000000000" pitchFamily="2" charset="0"/>
              </a:rPr>
              <a:t>APA tables</a:t>
            </a:r>
          </a:p>
          <a:p>
            <a:pPr marL="457200" indent="-457200">
              <a:buFont typeface="Arial" panose="020B0604020202020204" pitchFamily="34" charset="0"/>
              <a:buChar char="•"/>
            </a:pPr>
            <a:r>
              <a:rPr lang="en-GB" dirty="0">
                <a:latin typeface="Cantarell" panose="02000603000000000000" pitchFamily="2" charset="0"/>
              </a:rPr>
              <a:t>OSF integration</a:t>
            </a:r>
          </a:p>
          <a:p>
            <a:pPr marL="457200" indent="-457200">
              <a:buFont typeface="Arial" panose="020B0604020202020204" pitchFamily="34" charset="0"/>
              <a:buChar char="•"/>
            </a:pPr>
            <a:r>
              <a:rPr lang="en-GB" dirty="0">
                <a:latin typeface="Cantarell" panose="02000603000000000000" pitchFamily="2" charset="0"/>
              </a:rPr>
              <a:t>R console</a:t>
            </a:r>
          </a:p>
          <a:p>
            <a:pPr marL="457200" indent="-457200">
              <a:buFont typeface="Arial" panose="020B0604020202020204" pitchFamily="34" charset="0"/>
              <a:buChar char="•"/>
            </a:pPr>
            <a:r>
              <a:rPr lang="en-GB" dirty="0">
                <a:latin typeface="Cantarell" panose="02000603000000000000" pitchFamily="2" charset="0"/>
              </a:rPr>
              <a:t>Compute columns</a:t>
            </a:r>
          </a:p>
          <a:p>
            <a:pPr marL="457200" indent="-457200">
              <a:buFont typeface="Arial" panose="020B0604020202020204" pitchFamily="34" charset="0"/>
              <a:buChar char="•"/>
            </a:pPr>
            <a:r>
              <a:rPr lang="en-GB" dirty="0">
                <a:latin typeface="Cantarell" panose="02000603000000000000" pitchFamily="2" charset="0"/>
              </a:rPr>
              <a:t>Filtering</a:t>
            </a:r>
            <a:endParaRPr lang="en-NL"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JASP Intro</a:t>
            </a:r>
          </a:p>
          <a:p>
            <a:r>
              <a:rPr lang="en-US" dirty="0"/>
              <a:t>Correlation</a:t>
            </a:r>
          </a:p>
          <a:p>
            <a:r>
              <a:rPr lang="en-US" dirty="0"/>
              <a:t>Regression</a:t>
            </a:r>
          </a:p>
          <a:p>
            <a:r>
              <a:rPr lang="en-US" dirty="0"/>
              <a:t>PROCESS</a:t>
            </a:r>
          </a:p>
          <a:p>
            <a:r>
              <a:rPr lang="en-US" dirty="0"/>
              <a:t>T-test</a:t>
            </a:r>
          </a:p>
          <a:p>
            <a:r>
              <a:rPr lang="en-US" dirty="0"/>
              <a:t>ANOVA’s</a:t>
            </a:r>
          </a:p>
          <a:p>
            <a:r>
              <a:rPr lang="en-US" dirty="0"/>
              <a:t>Free-for-all</a:t>
            </a:r>
          </a:p>
          <a:p>
            <a:endParaRPr lang="en-US" dirty="0"/>
          </a:p>
        </p:txBody>
      </p:sp>
      <p:pic>
        <p:nvPicPr>
          <p:cNvPr id="3" name="Picture 2" descr="qr-code for edu.nl/k4xnc">
            <a:extLst>
              <a:ext uri="{FF2B5EF4-FFF2-40B4-BE49-F238E27FC236}">
                <a16:creationId xmlns:a16="http://schemas.microsoft.com/office/drawing/2014/main" id="{DC23C883-E9C0-65FC-56CB-22D952B8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1556792"/>
            <a:ext cx="4528596" cy="489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More data manipulation</a:t>
            </a:r>
          </a:p>
          <a:p>
            <a:pPr marL="457200" indent="-457200">
              <a:buFont typeface="Arial" panose="020B0604020202020204" pitchFamily="34" charset="0"/>
              <a:buChar char="•"/>
            </a:pPr>
            <a:r>
              <a:rPr lang="en-GB"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5510676" y="2976422"/>
            <a:ext cx="6681324" cy="3881577"/>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0F5-A203-457D-E9B0-304F6E5F4361}"/>
              </a:ext>
            </a:extLst>
          </p:cNvPr>
          <p:cNvSpPr txBox="1">
            <a:spLocks noGrp="1"/>
          </p:cNvSpPr>
          <p:nvPr>
            <p:ph type="title" idx="4294967295"/>
          </p:nvPr>
        </p:nvSpPr>
        <p:spPr>
          <a:xfrm>
            <a:off x="838200" y="748343"/>
            <a:ext cx="10515600" cy="559127"/>
          </a:xfrm>
        </p:spPr>
        <p:txBody>
          <a:bodyPr lIns="0" tIns="0" rIns="0" bIns="0" anchor="ctr">
            <a:spAutoFit/>
          </a:bodyPr>
          <a:lstStyle/>
          <a:p>
            <a:pPr lvl="0"/>
            <a:r>
              <a:rPr lang="en-GB" sz="4200" dirty="0">
                <a:solidFill>
                  <a:srgbClr val="000000"/>
                </a:solidFill>
                <a:latin typeface="Cantarell" panose="02000603000000000000" pitchFamily="2" charset="0"/>
              </a:rPr>
              <a:t>Other Handy Resources</a:t>
            </a:r>
          </a:p>
        </p:txBody>
      </p:sp>
      <p:sp>
        <p:nvSpPr>
          <p:cNvPr id="3" name="Text Placeholder 2">
            <a:extLst>
              <a:ext uri="{FF2B5EF4-FFF2-40B4-BE49-F238E27FC236}">
                <a16:creationId xmlns:a16="http://schemas.microsoft.com/office/drawing/2014/main" id="{22001420-A20F-C7F6-5B36-6EB44D95CBDD}"/>
              </a:ext>
            </a:extLst>
          </p:cNvPr>
          <p:cNvSpPr txBox="1">
            <a:spLocks noGrp="1"/>
          </p:cNvSpPr>
          <p:nvPr>
            <p:ph type="body" idx="4294967295"/>
          </p:nvPr>
        </p:nvSpPr>
        <p:spPr>
          <a:xfrm>
            <a:off x="1092896" y="1988840"/>
            <a:ext cx="11099104" cy="4351338"/>
          </a:xfrm>
        </p:spPr>
        <p:txBody>
          <a:bodyPr>
            <a:noAutofit/>
          </a:bodyPr>
          <a:lstStyle/>
          <a:p>
            <a:pPr lvl="0"/>
            <a:r>
              <a:rPr lang="en-GB" sz="2000" dirty="0">
                <a:latin typeface="Cantarell" panose="02000603000000000000" pitchFamily="2" charset="0"/>
                <a:hlinkClick r:id="rId3"/>
              </a:rPr>
              <a:t>How to Use JASP – Inventory of blogs/videos/gifs for frequentist and Bayesian analyses</a:t>
            </a:r>
          </a:p>
          <a:p>
            <a:pPr lvl="0"/>
            <a:r>
              <a:rPr lang="en-GB" sz="2000" dirty="0">
                <a:latin typeface="Cantarell" panose="02000603000000000000" pitchFamily="2" charset="0"/>
                <a:hlinkClick r:id="rId4"/>
              </a:rPr>
              <a:t>JASP YouTube page</a:t>
            </a:r>
          </a:p>
          <a:p>
            <a:r>
              <a:rPr lang="en-GB" sz="2000" dirty="0">
                <a:latin typeface="Cantarell" panose="02000603000000000000" pitchFamily="2" charset="0"/>
                <a:hlinkClick r:id="rId5"/>
              </a:rPr>
              <a:t>The JASP Video Library</a:t>
            </a:r>
            <a:endParaRPr lang="en-GB" sz="2000" dirty="0">
              <a:latin typeface="Cantarell" panose="02000603000000000000" pitchFamily="2" charset="0"/>
              <a:hlinkClick r:id="rId4"/>
            </a:endParaRPr>
          </a:p>
          <a:p>
            <a:pPr lvl="0"/>
            <a:r>
              <a:rPr lang="en-GB" sz="2000" dirty="0">
                <a:latin typeface="Cantarell" panose="02000603000000000000" pitchFamily="2" charset="0"/>
                <a:hlinkClick r:id="rId6"/>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7"/>
              </a:rPr>
              <a:t>full playlist</a:t>
            </a:r>
          </a:p>
          <a:p>
            <a:pPr lvl="0"/>
            <a:r>
              <a:rPr lang="en-GB" sz="2000" dirty="0">
                <a:latin typeface="Cantarell" panose="02000603000000000000" pitchFamily="2" charset="0"/>
              </a:rPr>
              <a:t>JASP on Bluesky - </a:t>
            </a:r>
            <a:r>
              <a:rPr lang="en-GB" sz="2000" dirty="0">
                <a:latin typeface="Cantarell" panose="02000603000000000000" pitchFamily="2" charset="0"/>
                <a:hlinkClick r:id="rId8"/>
              </a:rPr>
              <a:t>https://bsky.app/profile/jaspstats.bsky.social</a:t>
            </a:r>
            <a:endParaRPr lang="en-GB" sz="2000" dirty="0">
              <a:latin typeface="Cantarell" panose="02000603000000000000" pitchFamily="2" charset="0"/>
            </a:endParaRPr>
          </a:p>
          <a:p>
            <a:pPr lvl="0"/>
            <a:r>
              <a:rPr lang="en-GB" sz="2000" dirty="0">
                <a:latin typeface="Cantarell" panose="02000603000000000000" pitchFamily="2" charset="0"/>
              </a:rPr>
              <a:t>JASP forum - </a:t>
            </a:r>
            <a:r>
              <a:rPr lang="en-GB" sz="2000" dirty="0">
                <a:latin typeface="Cantarell" panose="02000603000000000000" pitchFamily="2" charset="0"/>
                <a:hlinkClick r:id="rId9"/>
              </a:rPr>
              <a:t>https://forum.cogsci.nl/index.php?p=/categories/jasp-bayesfactor</a:t>
            </a:r>
            <a:r>
              <a:rPr lang="en-GB" sz="2000" dirty="0">
                <a:latin typeface="Cantarell" panose="02000603000000000000" pitchFamily="2" charset="0"/>
              </a:rPr>
              <a:t> </a:t>
            </a:r>
          </a:p>
          <a:p>
            <a:pPr lvl="0"/>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 action="ppaction://noaction"/>
              </a:rPr>
              <a:t>https://github.com/jasp-stats/jasp-issues/issues</a:t>
            </a:r>
          </a:p>
          <a:p>
            <a:pPr lvl="0"/>
            <a:r>
              <a:rPr lang="en-GB" sz="2000" dirty="0">
                <a:latin typeface="Cantarell" panose="02000603000000000000" pitchFamily="2" charset="0"/>
                <a:hlinkClick r:id="" action="ppaction://noaction"/>
              </a:rPr>
              <a:t>JASP Verification Project</a:t>
            </a:r>
            <a:endParaRPr lang="en-GB" sz="2000" dirty="0">
              <a:latin typeface="Cantarell" panose="02000603000000000000" pitchFamily="2" charset="0"/>
              <a:hlinkClick r:id="rId10"/>
            </a:endParaRPr>
          </a:p>
          <a:p>
            <a:pPr lvl="0"/>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endParaRPr lang="en-GB" sz="2400" dirty="0">
              <a:latin typeface="Cantarell" panose="02000603000000000000" pitchFamily="2" charset="0"/>
            </a:endParaRPr>
          </a:p>
          <a:p>
            <a:pPr marL="342900" indent="-342900">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 action="ppaction://noaction"/>
            </a:endParaRPr>
          </a:p>
          <a:p>
            <a:pPr marL="342900" indent="-342900">
              <a:buFont typeface="Arial" panose="020B0604020202020204" pitchFamily="34" charset="0"/>
              <a:buChar char="•"/>
            </a:pPr>
            <a:endParaRPr lang="en-GB" sz="2400" dirty="0">
              <a:latin typeface="Cantarell" panose="02000603000000000000" pitchFamily="2" charset="0"/>
              <a:hlinkClick r:id="" action="ppaction://noaction"/>
            </a:endParaRPr>
          </a:p>
          <a:p>
            <a:pPr marL="342900" lvl="0" indent="-342900">
              <a:buFont typeface="Arial" panose="020B0604020202020204" pitchFamily="34" charset="0"/>
              <a:buChar char="•"/>
            </a:pPr>
            <a:r>
              <a:rPr lang="en-GB" sz="2400" dirty="0">
                <a:latin typeface="Cantarell" panose="02000603000000000000" pitchFamily="2" charset="0"/>
                <a:hlinkClick r:id="" action="ppaction://noaction"/>
              </a:rPr>
              <a:t>Learning Statistics with JASP: A Tutorial for Psychology Students and Other Beginners by Danielle J. Navarro, David R. Foxcroft, and Thomas J. Faulkenberry</a:t>
            </a:r>
          </a:p>
          <a:p>
            <a:pPr marL="342900" lvl="0" indent="-342900">
              <a:buFont typeface="Arial" panose="020B0604020202020204" pitchFamily="34" charset="0"/>
              <a:buChar char="•"/>
            </a:pPr>
            <a:r>
              <a:rPr lang="en-GB" sz="2400" dirty="0">
                <a:latin typeface="Cantarell" panose="02000603000000000000" pitchFamily="2" charset="0"/>
                <a:hlinkClick r:id="rId5"/>
              </a:rPr>
              <a:t>Statistics of Doom by Erin Buchanan</a:t>
            </a:r>
            <a:endParaRPr lang="en-GB" sz="2400" dirty="0">
              <a:latin typeface="Cantarell" panose="02000603000000000000" pitchFamily="2" charset="0"/>
            </a:endParaRPr>
          </a:p>
          <a:p>
            <a:pPr marL="342900" lvl="0" indent="-342900">
              <a:buFont typeface="Arial" panose="020B0604020202020204" pitchFamily="34" charset="0"/>
              <a:buChar char="•"/>
            </a:pPr>
            <a:endParaRPr lang="en-GB" sz="2400" dirty="0">
              <a:latin typeface="Cantarell" panose="02000603000000000000" pitchFamily="2" charset="0"/>
            </a:endParaRPr>
          </a:p>
          <a:p>
            <a:pPr marL="342900" lvl="0" indent="-342900">
              <a:buFont typeface="Arial" panose="020B0604020202020204" pitchFamily="34" charset="0"/>
              <a:buChar char="•"/>
            </a:pPr>
            <a:r>
              <a:rPr lang="en-GB" sz="2400" dirty="0">
                <a:latin typeface="Cantarell" panose="02000603000000000000" pitchFamily="2" charset="0"/>
                <a:hlinkClick r:id="" action="ppaction://noaction"/>
              </a:rPr>
              <a:t>Statistical Analysis in JASP. A Guide for Students by Mark Goss-Sampson</a:t>
            </a:r>
          </a:p>
          <a:p>
            <a:pPr marL="342900" lvl="0" indent="-342900">
              <a:buFont typeface="Arial" panose="020B0604020202020204" pitchFamily="34" charset="0"/>
              <a:buChar char="•"/>
            </a:pPr>
            <a:endParaRPr lang="en-GB" sz="2400" dirty="0">
              <a:latin typeface="Cantarell" panose="02000603000000000000" pitchFamily="2" charset="0"/>
              <a:hlinkClick r:id="" action="ppaction://noaction"/>
            </a:endParaRPr>
          </a:p>
          <a:p>
            <a:pPr marL="342900" lvl="0" indent="-342900">
              <a:buFont typeface="Arial" panose="020B0604020202020204" pitchFamily="34" charset="0"/>
              <a:buChar char="•"/>
            </a:pPr>
            <a:r>
              <a:rPr lang="en-GB" sz="2400" dirty="0">
                <a:latin typeface="Cantarell" panose="02000603000000000000" pitchFamily="2" charset="0"/>
                <a:hlinkClick r:id="rId6"/>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7E05-6E4E-3F93-9F10-C29C03ECE19A}"/>
              </a:ext>
            </a:extLst>
          </p:cNvPr>
          <p:cNvSpPr>
            <a:spLocks noGrp="1"/>
          </p:cNvSpPr>
          <p:nvPr>
            <p:ph type="title"/>
          </p:nvPr>
        </p:nvSpPr>
        <p:spPr/>
        <p:txBody>
          <a:bodyPr/>
          <a:lstStyle/>
          <a:p>
            <a:r>
              <a:rPr lang="en-NL" dirty="0">
                <a:latin typeface="Cantarell" panose="02000603000000000000" pitchFamily="2" charset="0"/>
              </a:rPr>
              <a:t>Some Examples/Demos</a:t>
            </a:r>
          </a:p>
        </p:txBody>
      </p:sp>
      <p:sp>
        <p:nvSpPr>
          <p:cNvPr id="3" name="Content Placeholder 2">
            <a:extLst>
              <a:ext uri="{FF2B5EF4-FFF2-40B4-BE49-F238E27FC236}">
                <a16:creationId xmlns:a16="http://schemas.microsoft.com/office/drawing/2014/main" id="{0F4D4696-9270-47C9-1388-B0BA73C1EA3F}"/>
              </a:ext>
            </a:extLst>
          </p:cNvPr>
          <p:cNvSpPr>
            <a:spLocks noGrp="1"/>
          </p:cNvSpPr>
          <p:nvPr>
            <p:ph idx="1"/>
          </p:nvPr>
        </p:nvSpPr>
        <p:spPr/>
        <p:txBody>
          <a:bodyPr>
            <a:normAutofit/>
          </a:bodyPr>
          <a:lstStyle/>
          <a:p>
            <a:r>
              <a:rPr lang="en-NL" dirty="0"/>
              <a:t>From my own course (Research Methods &amp; Statistics)</a:t>
            </a:r>
          </a:p>
          <a:p>
            <a:pPr lvl="1"/>
            <a:r>
              <a:rPr lang="en-GB" dirty="0">
                <a:hlinkClick r:id="rId2"/>
              </a:rPr>
              <a:t>https://johnnydoorn.github.io/IntroductionBayesianInference/06-exercises.html</a:t>
            </a:r>
            <a:endParaRPr lang="en-GB" dirty="0"/>
          </a:p>
          <a:p>
            <a:endParaRPr lang="en-GB" dirty="0"/>
          </a:p>
          <a:p>
            <a:r>
              <a:rPr lang="en-GB" dirty="0"/>
              <a:t>OSF integration</a:t>
            </a:r>
          </a:p>
          <a:p>
            <a:pPr lvl="1"/>
            <a:r>
              <a:rPr lang="en-GB" dirty="0">
                <a:hlinkClick r:id="rId3"/>
              </a:rPr>
              <a:t>https://osf.io/u2e9d/files/osfstorage</a:t>
            </a:r>
            <a:r>
              <a:rPr lang="en-GB" dirty="0"/>
              <a:t> </a:t>
            </a:r>
          </a:p>
          <a:p>
            <a:pPr marL="0" indent="0">
              <a:buNone/>
            </a:pPr>
            <a:endParaRPr lang="en-GB" dirty="0">
              <a:hlinkClick r:id="rId4"/>
            </a:endParaRPr>
          </a:p>
          <a:p>
            <a:r>
              <a:rPr lang="en-GB" dirty="0"/>
              <a:t>Discover JASP</a:t>
            </a:r>
          </a:p>
          <a:p>
            <a:pPr lvl="1"/>
            <a:r>
              <a:rPr lang="en-GB" dirty="0">
                <a:hlinkClick r:id="rId5"/>
              </a:rPr>
              <a:t>https://discoverjasp.com/</a:t>
            </a:r>
            <a:r>
              <a:rPr lang="en-GB" dirty="0"/>
              <a:t> </a:t>
            </a:r>
          </a:p>
          <a:p>
            <a:endParaRPr lang="en-GB" dirty="0"/>
          </a:p>
          <a:p>
            <a:pPr lvl="1"/>
            <a:endParaRPr lang="en-GB" dirty="0"/>
          </a:p>
          <a:p>
            <a:pPr lvl="1"/>
            <a:endParaRPr lang="en-NL" dirty="0"/>
          </a:p>
        </p:txBody>
      </p:sp>
    </p:spTree>
    <p:extLst>
      <p:ext uri="{BB962C8B-B14F-4D97-AF65-F5344CB8AC3E}">
        <p14:creationId xmlns:p14="http://schemas.microsoft.com/office/powerpoint/2010/main" val="1267311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242628A4-FD70-5555-7F1A-58CF8A5D968B}"/>
              </a:ext>
            </a:extLst>
          </p:cNvPr>
          <p:cNvSpPr/>
          <p:nvPr/>
        </p:nvSpPr>
        <p:spPr>
          <a:xfrm>
            <a:off x="2895601" y="609480"/>
            <a:ext cx="7378559"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lgn="ctr">
              <a:lnSpc>
                <a:spcPct val="85000"/>
              </a:lnSpc>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4400" dirty="0">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3A9D5D6E-5157-EC85-6C86-D07B623AB01C}"/>
              </a:ext>
            </a:extLst>
          </p:cNvPr>
          <p:cNvSpPr/>
          <p:nvPr/>
        </p:nvSpPr>
        <p:spPr>
          <a:xfrm>
            <a:off x="2333641" y="153036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a:solidFill>
                <a:srgbClr val="003366"/>
              </a:solidFill>
              <a:latin typeface="Times New Roman" pitchFamily="18"/>
              <a:ea typeface="Microsoft YaHei" pitchFamily="2"/>
              <a:cs typeface="Microsoft YaHei" pitchFamily="2"/>
            </a:endParaRPr>
          </a:p>
          <a:p>
            <a:pPr>
              <a:spcBef>
                <a:spcPts val="799"/>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3366"/>
              </a:solidFill>
              <a:latin typeface="Times New Roman" pitchFamily="18"/>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a:solidFill>
                  <a:srgbClr val="003366"/>
                </a:solidFill>
                <a:latin typeface="Times New Roman" pitchFamily="18"/>
                <a:ea typeface="Microsoft YaHei" pitchFamily="2"/>
                <a:cs typeface="Microsoft YaHei" pitchFamily="2"/>
              </a:rPr>
              <a:t> </a:t>
            </a:r>
          </a:p>
        </p:txBody>
      </p:sp>
      <p:sp>
        <p:nvSpPr>
          <p:cNvPr id="5" name="Freeform 4">
            <a:extLst>
              <a:ext uri="{FF2B5EF4-FFF2-40B4-BE49-F238E27FC236}">
                <a16:creationId xmlns:a16="http://schemas.microsoft.com/office/drawing/2014/main" id="{2CF4CACE-7F18-52EA-7D21-6016A7705FD5}"/>
              </a:ext>
            </a:extLst>
          </p:cNvPr>
          <p:cNvSpPr/>
          <p:nvPr/>
        </p:nvSpPr>
        <p:spPr>
          <a:xfrm>
            <a:off x="1199457" y="1439280"/>
            <a:ext cx="10369152" cy="501504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dirty="0">
              <a:solidFill>
                <a:srgbClr val="003366"/>
              </a:solidFill>
              <a:latin typeface="Helvetica" pitchFamily="2" charset="0"/>
              <a:ea typeface="Microsoft YaHei" pitchFamily="2"/>
              <a:cs typeface="Microsoft YaHei" pitchFamily="2"/>
            </a:endParaRP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JASP is open-source and free</a:t>
            </a:r>
          </a:p>
          <a:p>
            <a:pPr marL="457200" indent="-457200">
              <a:lnSpc>
                <a:spcPct val="150000"/>
              </a:lnSpc>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JASP has a modern interface that makes students happy</a:t>
            </a:r>
          </a:p>
          <a:p>
            <a:pPr marL="457200" indent="-457200">
              <a:lnSpc>
                <a:spcPct val="150000"/>
              </a:lnSpc>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Updating results in real-time makes statistics education much more intuitive</a:t>
            </a:r>
          </a:p>
          <a:p>
            <a:pPr marL="457200" indent="-457200">
              <a:lnSpc>
                <a:spcPct val="150000"/>
              </a:lnSpc>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Very responsive JASP Team</a:t>
            </a: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dirty="0">
              <a:solidFill>
                <a:srgbClr val="003366"/>
              </a:solidFill>
              <a:latin typeface="Helvetica" pitchFamily="2" charset="0"/>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dirty="0">
                <a:solidFill>
                  <a:srgbClr val="003366"/>
                </a:solidFill>
                <a:latin typeface="Helvetica" pitchFamily="2" charset="0"/>
                <a:ea typeface="Microsoft YaHei" pitchFamily="2"/>
                <a:cs typeface="Microsoft YaHei" pitchFamily="2"/>
              </a:rPr>
              <a:t> </a:t>
            </a:r>
          </a:p>
        </p:txBody>
      </p:sp>
      <p:sp>
        <p:nvSpPr>
          <p:cNvPr id="6" name="Title 1">
            <a:extLst>
              <a:ext uri="{FF2B5EF4-FFF2-40B4-BE49-F238E27FC236}">
                <a16:creationId xmlns:a16="http://schemas.microsoft.com/office/drawing/2014/main" id="{AEC1084A-91FD-4178-EAAF-99FF5A64EE7A}"/>
              </a:ext>
            </a:extLst>
          </p:cNvPr>
          <p:cNvSpPr txBox="1">
            <a:spLocks/>
          </p:cNvSpPr>
          <p:nvPr/>
        </p:nvSpPr>
        <p:spPr>
          <a:xfrm>
            <a:off x="1439747" y="403676"/>
            <a:ext cx="9312505" cy="1170487"/>
          </a:xfrm>
          <a:prstGeom prst="rect">
            <a:avLst/>
          </a:prstGeom>
        </p:spPr>
        <p:txBody>
          <a:bodyPr/>
          <a:lst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a:lstStyle>
          <a:p>
            <a:r>
              <a:rPr lang="en-NL" dirty="0">
                <a:latin typeface="Cantarell" panose="02000603000000000000" pitchFamily="2" charset="0"/>
              </a:rPr>
              <a:t>Why JASP?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BBEE7052-9A91-6708-FC52-17E016525612}"/>
              </a:ext>
            </a:extLst>
          </p:cNvPr>
          <p:cNvSpPr/>
          <p:nvPr/>
        </p:nvSpPr>
        <p:spPr>
          <a:xfrm>
            <a:off x="2333641" y="153036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a:solidFill>
                <a:srgbClr val="003366"/>
              </a:solidFill>
              <a:latin typeface="Times New Roman" pitchFamily="18"/>
              <a:ea typeface="Microsoft YaHei" pitchFamily="2"/>
              <a:cs typeface="Microsoft YaHei" pitchFamily="2"/>
            </a:endParaRPr>
          </a:p>
          <a:p>
            <a:pPr>
              <a:spcBef>
                <a:spcPts val="799"/>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3366"/>
              </a:solidFill>
              <a:latin typeface="Times New Roman" pitchFamily="18"/>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a:solidFill>
                  <a:srgbClr val="003366"/>
                </a:solidFill>
                <a:latin typeface="Times New Roman" pitchFamily="18"/>
                <a:ea typeface="Microsoft YaHei" pitchFamily="2"/>
                <a:cs typeface="Microsoft YaHei" pitchFamily="2"/>
              </a:rPr>
              <a:t> </a:t>
            </a:r>
          </a:p>
        </p:txBody>
      </p:sp>
      <p:sp>
        <p:nvSpPr>
          <p:cNvPr id="5" name="Freeform 4">
            <a:extLst>
              <a:ext uri="{FF2B5EF4-FFF2-40B4-BE49-F238E27FC236}">
                <a16:creationId xmlns:a16="http://schemas.microsoft.com/office/drawing/2014/main" id="{E0EDD82A-6C9F-55B2-EDB7-58333FA72480}"/>
              </a:ext>
            </a:extLst>
          </p:cNvPr>
          <p:cNvSpPr/>
          <p:nvPr/>
        </p:nvSpPr>
        <p:spPr>
          <a:xfrm>
            <a:off x="2191441" y="1439280"/>
            <a:ext cx="9305159" cy="4870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473040" indent="-457200">
              <a:spcBef>
                <a:spcPts val="799"/>
              </a:spcBef>
              <a:spcAft>
                <a:spcPts val="0"/>
              </a:spcAft>
              <a:buFont typeface="Arial" panose="020B0604020202020204" pitchFamily="34" charset="0"/>
              <a:buChar char="•"/>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dirty="0">
              <a:solidFill>
                <a:srgbClr val="003366"/>
              </a:solidFill>
              <a:latin typeface="Helvetica" pitchFamily="2" charset="0"/>
              <a:ea typeface="Microsoft YaHei" pitchFamily="2"/>
              <a:cs typeface="Microsoft YaHei" pitchFamily="2"/>
            </a:endParaRP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R demands </a:t>
            </a:r>
            <a:r>
              <a:rPr lang="en-US" sz="3200" i="1" dirty="0">
                <a:solidFill>
                  <a:srgbClr val="003366"/>
                </a:solidFill>
                <a:latin typeface="Helvetica" pitchFamily="2" charset="0"/>
                <a:ea typeface="Microsoft YaHei" pitchFamily="2"/>
                <a:cs typeface="Microsoft YaHei" pitchFamily="2"/>
              </a:rPr>
              <a:t>coding</a:t>
            </a:r>
            <a:endParaRPr lang="en-US" sz="3200" dirty="0">
              <a:solidFill>
                <a:srgbClr val="003366"/>
              </a:solidFill>
              <a:latin typeface="Helvetica" pitchFamily="2" charset="0"/>
              <a:ea typeface="Microsoft YaHei" pitchFamily="2"/>
              <a:cs typeface="Microsoft YaHei" pitchFamily="2"/>
            </a:endParaRPr>
          </a:p>
          <a:p>
            <a:pPr marL="857250" lvl="2" indent="-457200">
              <a:spcBef>
                <a:spcPts val="799"/>
              </a:spcBef>
              <a:spcAft>
                <a:spcPts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Teaching coding and statistics in the same course is </a:t>
            </a:r>
            <a:r>
              <a:rPr lang="en-US" sz="3200" i="1" dirty="0">
                <a:solidFill>
                  <a:srgbClr val="003366"/>
                </a:solidFill>
                <a:latin typeface="Helvetica" pitchFamily="2" charset="0"/>
                <a:ea typeface="Microsoft YaHei" pitchFamily="2"/>
                <a:cs typeface="Microsoft YaHei" pitchFamily="2"/>
              </a:rPr>
              <a:t>double jeopardy</a:t>
            </a:r>
            <a:endParaRPr lang="en-US" sz="3200" dirty="0">
              <a:solidFill>
                <a:srgbClr val="003366"/>
              </a:solidFill>
              <a:latin typeface="Helvetica" pitchFamily="2" charset="0"/>
              <a:ea typeface="Microsoft YaHei" pitchFamily="2"/>
              <a:cs typeface="Microsoft YaHei" pitchFamily="2"/>
            </a:endParaRPr>
          </a:p>
          <a:p>
            <a:pPr marL="857250" lvl="2" indent="-457200">
              <a:spcBef>
                <a:spcPts val="799"/>
              </a:spcBef>
              <a:spcAft>
                <a:spcPts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Coding is </a:t>
            </a:r>
            <a:r>
              <a:rPr lang="en-US" sz="3200" i="1" dirty="0">
                <a:solidFill>
                  <a:srgbClr val="003366"/>
                </a:solidFill>
                <a:latin typeface="Helvetica" pitchFamily="2" charset="0"/>
                <a:ea typeface="Microsoft YaHei" pitchFamily="2"/>
                <a:cs typeface="Microsoft YaHei" pitchFamily="2"/>
              </a:rPr>
              <a:t>effortful and error-prone</a:t>
            </a:r>
            <a:endParaRPr lang="en-US" sz="3200" dirty="0">
              <a:solidFill>
                <a:srgbClr val="003366"/>
              </a:solidFill>
              <a:latin typeface="Helvetica" pitchFamily="2" charset="0"/>
              <a:ea typeface="Microsoft YaHei" pitchFamily="2"/>
              <a:cs typeface="Microsoft YaHei" pitchFamily="2"/>
            </a:endParaRPr>
          </a:p>
          <a:p>
            <a:pPr marL="857250" lvl="2" indent="-457200">
              <a:spcBef>
                <a:spcPts val="799"/>
              </a:spcBef>
              <a:spcAft>
                <a:spcPts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Coding focuses </a:t>
            </a:r>
            <a:r>
              <a:rPr lang="en-US" sz="3200" i="1" dirty="0">
                <a:solidFill>
                  <a:srgbClr val="003366"/>
                </a:solidFill>
                <a:latin typeface="Helvetica" pitchFamily="2" charset="0"/>
                <a:ea typeface="Microsoft YaHei" pitchFamily="2"/>
                <a:cs typeface="Microsoft YaHei" pitchFamily="2"/>
              </a:rPr>
              <a:t>attention on coding</a:t>
            </a:r>
            <a:r>
              <a:rPr lang="en-US" sz="3200" dirty="0">
                <a:solidFill>
                  <a:srgbClr val="003366"/>
                </a:solidFill>
                <a:latin typeface="Helvetica" pitchFamily="2" charset="0"/>
                <a:ea typeface="Microsoft YaHei" pitchFamily="2"/>
                <a:cs typeface="Microsoft YaHei" pitchFamily="2"/>
              </a:rPr>
              <a:t>, not on understanding the stats</a:t>
            </a:r>
          </a:p>
        </p:txBody>
      </p:sp>
      <p:sp>
        <p:nvSpPr>
          <p:cNvPr id="6" name="Title 1">
            <a:extLst>
              <a:ext uri="{FF2B5EF4-FFF2-40B4-BE49-F238E27FC236}">
                <a16:creationId xmlns:a16="http://schemas.microsoft.com/office/drawing/2014/main" id="{FCAFFA75-AE3B-27E1-177C-6052B129E436}"/>
              </a:ext>
            </a:extLst>
          </p:cNvPr>
          <p:cNvSpPr txBox="1">
            <a:spLocks/>
          </p:cNvSpPr>
          <p:nvPr/>
        </p:nvSpPr>
        <p:spPr>
          <a:xfrm>
            <a:off x="1439747" y="403676"/>
            <a:ext cx="9312505" cy="1170487"/>
          </a:xfrm>
          <a:prstGeom prst="rect">
            <a:avLst/>
          </a:prstGeom>
        </p:spPr>
        <p:txBody>
          <a:bodyPr/>
          <a:lst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a:lstStyle>
          <a:p>
            <a:r>
              <a:rPr lang="en-NL" dirty="0">
                <a:latin typeface="Cantarell" panose="02000603000000000000" pitchFamily="2" charset="0"/>
              </a:rPr>
              <a:t>Differences with 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984E8CB-D259-1C36-9F59-21E48A6C5CEE}"/>
              </a:ext>
            </a:extLst>
          </p:cNvPr>
          <p:cNvSpPr/>
          <p:nvPr/>
        </p:nvSpPr>
        <p:spPr>
          <a:xfrm>
            <a:off x="2333641" y="153036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a:solidFill>
                <a:srgbClr val="003366"/>
              </a:solidFill>
              <a:latin typeface="Times New Roman" pitchFamily="18"/>
              <a:ea typeface="Microsoft YaHei" pitchFamily="2"/>
              <a:cs typeface="Microsoft YaHei" pitchFamily="2"/>
            </a:endParaRPr>
          </a:p>
          <a:p>
            <a:pPr>
              <a:spcBef>
                <a:spcPts val="799"/>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3366"/>
              </a:solidFill>
              <a:latin typeface="Times New Roman" pitchFamily="18"/>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a:solidFill>
                  <a:srgbClr val="003366"/>
                </a:solidFill>
                <a:latin typeface="Times New Roman" pitchFamily="18"/>
                <a:ea typeface="Microsoft YaHei" pitchFamily="2"/>
                <a:cs typeface="Microsoft YaHei" pitchFamily="2"/>
              </a:rPr>
              <a:t> </a:t>
            </a:r>
          </a:p>
        </p:txBody>
      </p:sp>
      <p:sp>
        <p:nvSpPr>
          <p:cNvPr id="5" name="Freeform 4">
            <a:extLst>
              <a:ext uri="{FF2B5EF4-FFF2-40B4-BE49-F238E27FC236}">
                <a16:creationId xmlns:a16="http://schemas.microsoft.com/office/drawing/2014/main" id="{9B521AE8-4306-AA41-CCCF-3146FEF77C3C}"/>
              </a:ext>
            </a:extLst>
          </p:cNvPr>
          <p:cNvSpPr/>
          <p:nvPr/>
        </p:nvSpPr>
        <p:spPr>
          <a:xfrm>
            <a:off x="2191441" y="1439280"/>
            <a:ext cx="9233151" cy="53020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Educational benefits of the JASP GUI:</a:t>
            </a:r>
          </a:p>
          <a:p>
            <a:pPr marL="857250" lvl="2" indent="-457200">
              <a:spcBef>
                <a:spcPts val="799"/>
              </a:spcBef>
              <a:spcAft>
                <a:spcPts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Provides </a:t>
            </a:r>
            <a:r>
              <a:rPr lang="en-US" sz="3200" i="1" dirty="0">
                <a:solidFill>
                  <a:srgbClr val="003366"/>
                </a:solidFill>
                <a:latin typeface="Helvetica" pitchFamily="2" charset="0"/>
                <a:ea typeface="Microsoft YaHei" pitchFamily="2"/>
                <a:cs typeface="Microsoft YaHei" pitchFamily="2"/>
              </a:rPr>
              <a:t>structure</a:t>
            </a:r>
            <a:r>
              <a:rPr lang="en-US" sz="3200" dirty="0">
                <a:solidFill>
                  <a:srgbClr val="003366"/>
                </a:solidFill>
                <a:latin typeface="Helvetica" pitchFamily="2" charset="0"/>
                <a:ea typeface="Microsoft YaHei" pitchFamily="2"/>
                <a:cs typeface="Microsoft YaHei" pitchFamily="2"/>
              </a:rPr>
              <a:t>; invites the student to start, suggests the analysis is doable, reduces the Stats Fear Factor</a:t>
            </a: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R is great, but at the </a:t>
            </a:r>
            <a:r>
              <a:rPr lang="en-US" sz="3200" dirty="0" err="1">
                <a:solidFill>
                  <a:srgbClr val="003366"/>
                </a:solidFill>
                <a:latin typeface="Helvetica" pitchFamily="2" charset="0"/>
                <a:ea typeface="Microsoft YaHei" pitchFamily="2"/>
                <a:cs typeface="Microsoft YaHei" pitchFamily="2"/>
              </a:rPr>
              <a:t>UvA</a:t>
            </a:r>
            <a:r>
              <a:rPr lang="en-US" sz="3200" dirty="0">
                <a:solidFill>
                  <a:srgbClr val="003366"/>
                </a:solidFill>
                <a:latin typeface="Helvetica" pitchFamily="2" charset="0"/>
                <a:ea typeface="Microsoft YaHei" pitchFamily="2"/>
                <a:cs typeface="Microsoft YaHei" pitchFamily="2"/>
              </a:rPr>
              <a:t> we </a:t>
            </a:r>
            <a:r>
              <a:rPr lang="en-US" sz="3200" i="1" dirty="0">
                <a:solidFill>
                  <a:srgbClr val="003366"/>
                </a:solidFill>
                <a:latin typeface="Helvetica" pitchFamily="2" charset="0"/>
                <a:ea typeface="Microsoft YaHei" pitchFamily="2"/>
                <a:cs typeface="Microsoft YaHei" pitchFamily="2"/>
              </a:rPr>
              <a:t>first</a:t>
            </a:r>
            <a:r>
              <a:rPr lang="en-US" sz="3200" dirty="0">
                <a:solidFill>
                  <a:srgbClr val="003366"/>
                </a:solidFill>
                <a:latin typeface="Helvetica" pitchFamily="2" charset="0"/>
                <a:ea typeface="Microsoft YaHei" pitchFamily="2"/>
                <a:cs typeface="Microsoft YaHei" pitchFamily="2"/>
              </a:rPr>
              <a:t> teach stats with JASP, and </a:t>
            </a:r>
            <a:r>
              <a:rPr lang="en-US" sz="3200" i="1" dirty="0">
                <a:solidFill>
                  <a:srgbClr val="003366"/>
                </a:solidFill>
                <a:latin typeface="Helvetica" pitchFamily="2" charset="0"/>
                <a:ea typeface="Microsoft YaHei" pitchFamily="2"/>
                <a:cs typeface="Microsoft YaHei" pitchFamily="2"/>
              </a:rPr>
              <a:t>then</a:t>
            </a:r>
            <a:r>
              <a:rPr lang="en-US" sz="3200" dirty="0">
                <a:solidFill>
                  <a:srgbClr val="003366"/>
                </a:solidFill>
                <a:latin typeface="Helvetica" pitchFamily="2" charset="0"/>
                <a:ea typeface="Microsoft YaHei" pitchFamily="2"/>
                <a:cs typeface="Microsoft YaHei" pitchFamily="2"/>
              </a:rPr>
              <a:t> transition to R for those students who need it.</a:t>
            </a: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I code in R, but if the analysis is in JASP, I will </a:t>
            </a:r>
            <a:r>
              <a:rPr lang="en-US" sz="3200" i="1" dirty="0">
                <a:solidFill>
                  <a:srgbClr val="003366"/>
                </a:solidFill>
                <a:latin typeface="Helvetica" pitchFamily="2" charset="0"/>
                <a:ea typeface="Microsoft YaHei" pitchFamily="2"/>
                <a:cs typeface="Microsoft YaHei" pitchFamily="2"/>
              </a:rPr>
              <a:t>always</a:t>
            </a:r>
            <a:r>
              <a:rPr lang="en-US" sz="3200" dirty="0">
                <a:solidFill>
                  <a:srgbClr val="003366"/>
                </a:solidFill>
                <a:latin typeface="Helvetica" pitchFamily="2" charset="0"/>
                <a:ea typeface="Microsoft YaHei" pitchFamily="2"/>
                <a:cs typeface="Microsoft YaHei" pitchFamily="2"/>
              </a:rPr>
              <a:t> use JASP (100x faster, no errors).</a:t>
            </a: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Helvetica" pitchFamily="2" charset="0"/>
                <a:ea typeface="Microsoft YaHei" pitchFamily="2"/>
                <a:cs typeface="Microsoft YaHei" pitchFamily="2"/>
              </a:rPr>
              <a:t>JASP facilitates a smooth transition to R.</a:t>
            </a:r>
          </a:p>
          <a:p>
            <a:pPr marL="857250" lvl="2" indent="-457200">
              <a:spcBef>
                <a:spcPts val="799"/>
              </a:spcBef>
              <a:spcAft>
                <a:spcPts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dirty="0">
              <a:solidFill>
                <a:srgbClr val="003366"/>
              </a:solidFill>
              <a:latin typeface="Helvetica" pitchFamily="2" charset="0"/>
              <a:ea typeface="Microsoft YaHei" pitchFamily="2"/>
              <a:cs typeface="Microsoft YaHei" pitchFamily="2"/>
            </a:endParaRPr>
          </a:p>
        </p:txBody>
      </p:sp>
      <p:sp>
        <p:nvSpPr>
          <p:cNvPr id="7" name="Title 1">
            <a:extLst>
              <a:ext uri="{FF2B5EF4-FFF2-40B4-BE49-F238E27FC236}">
                <a16:creationId xmlns:a16="http://schemas.microsoft.com/office/drawing/2014/main" id="{C5CCA1C8-B13C-852C-AF79-720176999234}"/>
              </a:ext>
            </a:extLst>
          </p:cNvPr>
          <p:cNvSpPr txBox="1">
            <a:spLocks/>
          </p:cNvSpPr>
          <p:nvPr/>
        </p:nvSpPr>
        <p:spPr>
          <a:xfrm>
            <a:off x="1439747" y="403676"/>
            <a:ext cx="9312505" cy="1170487"/>
          </a:xfrm>
          <a:prstGeom prst="rect">
            <a:avLst/>
          </a:prstGeom>
        </p:spPr>
        <p:txBody>
          <a:bodyPr/>
          <a:lst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a:lstStyle>
          <a:p>
            <a:r>
              <a:rPr lang="en-NL" dirty="0">
                <a:latin typeface="Cantarell" panose="02000603000000000000" pitchFamily="2" charset="0"/>
              </a:rPr>
              <a:t>Differences with 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4B50A5F-98E8-E366-9F54-C02148C47172}"/>
              </a:ext>
            </a:extLst>
          </p:cNvPr>
          <p:cNvSpPr/>
          <p:nvPr/>
        </p:nvSpPr>
        <p:spPr>
          <a:xfrm>
            <a:off x="2333641" y="153036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Times New Roman" pitchFamily="18"/>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a:solidFill>
                <a:srgbClr val="003366"/>
              </a:solidFill>
              <a:latin typeface="Times New Roman" pitchFamily="18"/>
              <a:ea typeface="Microsoft YaHei" pitchFamily="2"/>
              <a:cs typeface="Microsoft YaHei" pitchFamily="2"/>
            </a:endParaRPr>
          </a:p>
          <a:p>
            <a:pPr>
              <a:spcBef>
                <a:spcPts val="799"/>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3366"/>
              </a:solidFill>
              <a:latin typeface="Times New Roman" pitchFamily="18"/>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a:solidFill>
                  <a:srgbClr val="003366"/>
                </a:solidFill>
                <a:latin typeface="Times New Roman" pitchFamily="18"/>
                <a:ea typeface="Microsoft YaHei" pitchFamily="2"/>
                <a:cs typeface="Microsoft YaHei" pitchFamily="2"/>
              </a:rPr>
              <a:t> </a:t>
            </a:r>
          </a:p>
        </p:txBody>
      </p:sp>
      <p:sp>
        <p:nvSpPr>
          <p:cNvPr id="5" name="Freeform 4">
            <a:extLst>
              <a:ext uri="{FF2B5EF4-FFF2-40B4-BE49-F238E27FC236}">
                <a16:creationId xmlns:a16="http://schemas.microsoft.com/office/drawing/2014/main" id="{5A388DFC-3BC3-4CE3-397E-79867AB0CDA5}"/>
              </a:ext>
            </a:extLst>
          </p:cNvPr>
          <p:cNvSpPr/>
          <p:nvPr/>
        </p:nvSpPr>
        <p:spPr>
          <a:xfrm>
            <a:off x="2191441" y="143928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dirty="0">
              <a:solidFill>
                <a:srgbClr val="003366"/>
              </a:solidFill>
              <a:latin typeface="Helvetica" pitchFamily="2" charset="0"/>
              <a:ea typeface="Microsoft YaHei" pitchFamily="2"/>
              <a:cs typeface="Microsoft YaHei" pitchFamily="2"/>
            </a:endParaRP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Times New Roman" pitchFamily="18"/>
                <a:ea typeface="Microsoft YaHei" pitchFamily="2"/>
                <a:cs typeface="Microsoft YaHei" pitchFamily="2"/>
              </a:rPr>
              <a:t>R is great, but at the </a:t>
            </a:r>
            <a:r>
              <a:rPr lang="en-US" sz="3200" dirty="0" err="1">
                <a:solidFill>
                  <a:srgbClr val="003366"/>
                </a:solidFill>
                <a:latin typeface="Times New Roman" pitchFamily="18"/>
                <a:ea typeface="Microsoft YaHei" pitchFamily="2"/>
                <a:cs typeface="Microsoft YaHei" pitchFamily="2"/>
              </a:rPr>
              <a:t>UvA</a:t>
            </a:r>
            <a:r>
              <a:rPr lang="en-US" sz="3200" dirty="0">
                <a:solidFill>
                  <a:srgbClr val="003366"/>
                </a:solidFill>
                <a:latin typeface="Times New Roman" pitchFamily="18"/>
                <a:ea typeface="Microsoft YaHei" pitchFamily="2"/>
                <a:cs typeface="Microsoft YaHei" pitchFamily="2"/>
              </a:rPr>
              <a:t> we </a:t>
            </a:r>
            <a:r>
              <a:rPr lang="en-US" sz="3200" i="1" dirty="0">
                <a:solidFill>
                  <a:srgbClr val="003366"/>
                </a:solidFill>
                <a:latin typeface="Times New Roman" pitchFamily="18"/>
                <a:ea typeface="Microsoft YaHei" pitchFamily="2"/>
                <a:cs typeface="Microsoft YaHei" pitchFamily="2"/>
              </a:rPr>
              <a:t>first</a:t>
            </a:r>
            <a:r>
              <a:rPr lang="en-US" sz="3200" dirty="0">
                <a:solidFill>
                  <a:srgbClr val="003366"/>
                </a:solidFill>
                <a:latin typeface="Times New Roman" pitchFamily="18"/>
                <a:ea typeface="Microsoft YaHei" pitchFamily="2"/>
                <a:cs typeface="Microsoft YaHei" pitchFamily="2"/>
              </a:rPr>
              <a:t> teach stats with JASP, and </a:t>
            </a:r>
            <a:r>
              <a:rPr lang="en-US" sz="3200" i="1" dirty="0">
                <a:solidFill>
                  <a:srgbClr val="003366"/>
                </a:solidFill>
                <a:latin typeface="Times New Roman" pitchFamily="18"/>
                <a:ea typeface="Microsoft YaHei" pitchFamily="2"/>
                <a:cs typeface="Microsoft YaHei" pitchFamily="2"/>
              </a:rPr>
              <a:t>then</a:t>
            </a:r>
            <a:r>
              <a:rPr lang="en-US" sz="3200" dirty="0">
                <a:solidFill>
                  <a:srgbClr val="003366"/>
                </a:solidFill>
                <a:latin typeface="Times New Roman" pitchFamily="18"/>
                <a:ea typeface="Microsoft YaHei" pitchFamily="2"/>
                <a:cs typeface="Microsoft YaHei" pitchFamily="2"/>
              </a:rPr>
              <a:t> transition to R for those students who need it.</a:t>
            </a: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Times New Roman" pitchFamily="18"/>
                <a:ea typeface="Microsoft YaHei" pitchFamily="2"/>
                <a:cs typeface="Microsoft YaHei" pitchFamily="2"/>
              </a:rPr>
              <a:t>I code in R, but if the analysis is in JASP, I will </a:t>
            </a:r>
            <a:r>
              <a:rPr lang="en-US" sz="3200" i="1" dirty="0">
                <a:solidFill>
                  <a:srgbClr val="003366"/>
                </a:solidFill>
                <a:latin typeface="Times New Roman" pitchFamily="18"/>
                <a:ea typeface="Microsoft YaHei" pitchFamily="2"/>
                <a:cs typeface="Microsoft YaHei" pitchFamily="2"/>
              </a:rPr>
              <a:t>always</a:t>
            </a:r>
            <a:r>
              <a:rPr lang="en-US" sz="3200" dirty="0">
                <a:solidFill>
                  <a:srgbClr val="003366"/>
                </a:solidFill>
                <a:latin typeface="Times New Roman" pitchFamily="18"/>
                <a:ea typeface="Microsoft YaHei" pitchFamily="2"/>
                <a:cs typeface="Microsoft YaHei" pitchFamily="2"/>
              </a:rPr>
              <a:t> use JASP (100x faster, no errors).</a:t>
            </a: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Times New Roman" pitchFamily="18"/>
                <a:ea typeface="Microsoft YaHei" pitchFamily="2"/>
                <a:cs typeface="Microsoft YaHei" pitchFamily="2"/>
              </a:rPr>
              <a:t>JASP facilitates a smooth transition to R.</a:t>
            </a: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dirty="0">
              <a:solidFill>
                <a:srgbClr val="003366"/>
              </a:solidFill>
              <a:latin typeface="Times New Roman" pitchFamily="18"/>
              <a:ea typeface="Microsoft YaHei" pitchFamily="2"/>
              <a:cs typeface="Microsoft YaHei" pitchFamily="2"/>
            </a:endParaRP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Times New Roman" pitchFamily="18"/>
                <a:ea typeface="Microsoft YaHei" pitchFamily="2"/>
                <a:cs typeface="Microsoft YaHei" pitchFamily="2"/>
              </a:rPr>
              <a:t>  </a:t>
            </a:r>
          </a:p>
          <a:p>
            <a:pPr>
              <a:spcBef>
                <a:spcPts val="799"/>
              </a:spcBef>
              <a:spcAft>
                <a:spcPts val="0"/>
              </a:spcAft>
              <a:buClr>
                <a:srgbClr val="003366"/>
              </a:buClr>
              <a:buFont typeface="Wingdings" pitchFamily="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dirty="0">
              <a:solidFill>
                <a:srgbClr val="003366"/>
              </a:solidFill>
              <a:latin typeface="Times New Roman" pitchFamily="18"/>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dirty="0">
                <a:solidFill>
                  <a:srgbClr val="003366"/>
                </a:solidFill>
                <a:latin typeface="Times New Roman" pitchFamily="18"/>
                <a:ea typeface="Microsoft YaHei" pitchFamily="2"/>
                <a:cs typeface="Microsoft YaHei" pitchFamily="2"/>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Management</a:t>
            </a:r>
          </a:p>
        </p:txBody>
      </p:sp>
      <p:sp>
        <p:nvSpPr>
          <p:cNvPr id="11" name="Content Placeholder 10">
            <a:extLst>
              <a:ext uri="{FF2B5EF4-FFF2-40B4-BE49-F238E27FC236}">
                <a16:creationId xmlns:a16="http://schemas.microsoft.com/office/drawing/2014/main" id="{1508BB00-E58F-47C8-9E9D-1ABA6DCBB6E4}"/>
              </a:ext>
            </a:extLst>
          </p:cNvPr>
          <p:cNvSpPr>
            <a:spLocks noGrp="1"/>
          </p:cNvSpPr>
          <p:nvPr>
            <p:ph idx="1"/>
          </p:nvPr>
        </p:nvSpPr>
        <p:spPr>
          <a:xfrm>
            <a:off x="2152650" y="2020389"/>
            <a:ext cx="7886700" cy="792249"/>
          </a:xfrm>
        </p:spPr>
        <p:txBody>
          <a:bodyPr/>
          <a:lstStyle/>
          <a:p>
            <a:pPr algn="ctr"/>
            <a:r>
              <a:rPr lang="en-US" dirty="0"/>
              <a:t>The JASP data editor for the Metallica data</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571750" y="2708920"/>
            <a:ext cx="7772400" cy="33888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1DFB-3FA9-8321-1372-C65F4201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C4E8D-07D0-32C1-3C99-D310CD366412}"/>
              </a:ext>
            </a:extLst>
          </p:cNvPr>
          <p:cNvSpPr>
            <a:spLocks noGrp="1"/>
          </p:cNvSpPr>
          <p:nvPr>
            <p:ph type="title"/>
          </p:nvPr>
        </p:nvSpPr>
        <p:spPr/>
        <p:txBody>
          <a:bodyPr/>
          <a:lstStyle/>
          <a:p>
            <a:r>
              <a:rPr lang="en-US" altLang="x-none" dirty="0"/>
              <a:t>Goals of this Workshop</a:t>
            </a:r>
            <a:endParaRPr lang="en-US" dirty="0"/>
          </a:p>
        </p:txBody>
      </p:sp>
      <p:sp>
        <p:nvSpPr>
          <p:cNvPr id="26" name="Content Placeholder 25">
            <a:extLst>
              <a:ext uri="{FF2B5EF4-FFF2-40B4-BE49-F238E27FC236}">
                <a16:creationId xmlns:a16="http://schemas.microsoft.com/office/drawing/2014/main" id="{0BAEC885-9BFD-984A-7FCC-F223F2CE2A61}"/>
              </a:ext>
            </a:extLst>
          </p:cNvPr>
          <p:cNvSpPr>
            <a:spLocks noGrp="1"/>
          </p:cNvSpPr>
          <p:nvPr>
            <p:ph idx="1"/>
          </p:nvPr>
        </p:nvSpPr>
        <p:spPr/>
        <p:txBody>
          <a:bodyPr/>
          <a:lstStyle/>
          <a:p>
            <a:r>
              <a:rPr lang="en-US" dirty="0"/>
              <a:t>Get you familiar with JASP</a:t>
            </a:r>
          </a:p>
          <a:p>
            <a:endParaRPr lang="en-US" dirty="0"/>
          </a:p>
          <a:p>
            <a:r>
              <a:rPr lang="en-US" dirty="0"/>
              <a:t>Show JASP workflow</a:t>
            </a:r>
          </a:p>
          <a:p>
            <a:endParaRPr lang="en-US" dirty="0"/>
          </a:p>
          <a:p>
            <a:r>
              <a:rPr lang="en-US" dirty="0"/>
              <a:t>Know how to get in touch</a:t>
            </a:r>
          </a:p>
          <a:p>
            <a:endParaRPr lang="en-US" dirty="0"/>
          </a:p>
          <a:p>
            <a:r>
              <a:rPr lang="en-US" dirty="0"/>
              <a:t>Have ran your favorite analysis in JASP</a:t>
            </a:r>
          </a:p>
          <a:p>
            <a:endParaRPr lang="en-US" dirty="0"/>
          </a:p>
        </p:txBody>
      </p:sp>
    </p:spTree>
    <p:extLst>
      <p:ext uri="{BB962C8B-B14F-4D97-AF65-F5344CB8AC3E}">
        <p14:creationId xmlns:p14="http://schemas.microsoft.com/office/powerpoint/2010/main" val="1097731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11" name="Content Placeholder 10">
            <a:extLst>
              <a:ext uri="{FF2B5EF4-FFF2-40B4-BE49-F238E27FC236}">
                <a16:creationId xmlns:a16="http://schemas.microsoft.com/office/drawing/2014/main" id="{8CB91E0F-EA1B-4C5B-9EA3-5A6E24D646E4}"/>
              </a:ext>
            </a:extLst>
          </p:cNvPr>
          <p:cNvSpPr>
            <a:spLocks noGrp="1"/>
          </p:cNvSpPr>
          <p:nvPr>
            <p:ph idx="1"/>
          </p:nvPr>
        </p:nvSpPr>
        <p:spPr>
          <a:xfrm>
            <a:off x="2152650" y="2020389"/>
            <a:ext cx="7886700" cy="731201"/>
          </a:xfrm>
        </p:spPr>
        <p:txBody>
          <a:bodyPr/>
          <a:lstStyle/>
          <a:p>
            <a:pPr algn="ctr"/>
            <a:r>
              <a:rPr lang="en-US" dirty="0"/>
              <a:t>Figure 4.6 The variable settings for ‘Name’</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30</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995" y="2652162"/>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2" y="3499569"/>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56505" y="1797818"/>
            <a:ext cx="380999" cy="381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8263830" cy="840258"/>
          </a:xfrm>
        </p:spPr>
        <p:txBody>
          <a:bodyPr/>
          <a:lstStyle/>
          <a:p>
            <a:pPr algn="ctr"/>
            <a:r>
              <a:rPr lang="en-US" dirty="0"/>
              <a:t>Figure 4.7 Specifying the values for an ordinal variable</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7886700" cy="840258"/>
          </a:xfrm>
        </p:spPr>
        <p:txBody>
          <a:bodyPr/>
          <a:lstStyle/>
          <a:p>
            <a:pPr algn="ctr"/>
            <a:r>
              <a:rPr lang="en-US" dirty="0"/>
              <a:t>Figure 4.8 The drag and drop interface for 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6168008" y="2204864"/>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2281808" y="3239766"/>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2281808" y="5157192"/>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8191822" cy="848647"/>
          </a:xfrm>
        </p:spPr>
        <p:txBody>
          <a:bodyPr/>
          <a:lstStyle/>
          <a:p>
            <a:pPr algn="ctr"/>
            <a:r>
              <a:rPr lang="en-US" dirty="0"/>
              <a:t>Figure 4.10 Input window for the Descriptives module</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Window in JASP</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7886700" cy="848647"/>
          </a:xfrm>
        </p:spPr>
        <p:txBody>
          <a:bodyPr/>
          <a:lstStyle/>
          <a:p>
            <a:pPr algn="ctr"/>
            <a:r>
              <a:rPr lang="en-US" dirty="0"/>
              <a:t>Figure 4.11 Example of annotated output</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018C22-1D7C-27B2-8E05-06184EE4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BB3B-686D-1027-BF74-AE0A547E6FBD}"/>
              </a:ext>
            </a:extLst>
          </p:cNvPr>
          <p:cNvSpPr>
            <a:spLocks noGrp="1"/>
          </p:cNvSpPr>
          <p:nvPr>
            <p:ph type="title"/>
          </p:nvPr>
        </p:nvSpPr>
        <p:spPr>
          <a:xfrm>
            <a:off x="2640014" y="116633"/>
            <a:ext cx="6803987" cy="1170487"/>
          </a:xfrm>
        </p:spPr>
        <p:txBody>
          <a:bodyPr/>
          <a:lstStyle/>
          <a:p>
            <a:r>
              <a:rPr lang="en-US" altLang="x-none" dirty="0"/>
              <a:t>Visualization</a:t>
            </a:r>
            <a:endParaRPr lang="en-US" dirty="0"/>
          </a:p>
        </p:txBody>
      </p:sp>
      <p:sp>
        <p:nvSpPr>
          <p:cNvPr id="3" name="Content Placeholder 2">
            <a:extLst>
              <a:ext uri="{FF2B5EF4-FFF2-40B4-BE49-F238E27FC236}">
                <a16:creationId xmlns:a16="http://schemas.microsoft.com/office/drawing/2014/main" id="{EBB9B09B-5477-A4F7-5353-F23794399BD6}"/>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2427116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0949D-2D6B-88C2-BD65-10F332C2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3C9-0238-486F-38A0-9DD3A9A9F50E}"/>
              </a:ext>
            </a:extLst>
          </p:cNvPr>
          <p:cNvSpPr>
            <a:spLocks noGrp="1"/>
          </p:cNvSpPr>
          <p:nvPr>
            <p:ph type="title"/>
          </p:nvPr>
        </p:nvSpPr>
        <p:spPr>
          <a:xfrm>
            <a:off x="2640014" y="116633"/>
            <a:ext cx="6803987" cy="1170487"/>
          </a:xfrm>
        </p:spPr>
        <p:txBody>
          <a:bodyPr/>
          <a:lstStyle/>
          <a:p>
            <a:r>
              <a:rPr lang="en-US" altLang="x-none" dirty="0"/>
              <a:t>Correlation</a:t>
            </a:r>
            <a:endParaRPr lang="en-US" dirty="0"/>
          </a:p>
        </p:txBody>
      </p:sp>
      <p:sp>
        <p:nvSpPr>
          <p:cNvPr id="3" name="Content Placeholder 2">
            <a:extLst>
              <a:ext uri="{FF2B5EF4-FFF2-40B4-BE49-F238E27FC236}">
                <a16:creationId xmlns:a16="http://schemas.microsoft.com/office/drawing/2014/main" id="{4387AD73-D988-8B5C-1523-89D4A8EC1550}"/>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328676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7648-EFAF-6863-C382-41359CD67458}"/>
              </a:ext>
            </a:extLst>
          </p:cNvPr>
          <p:cNvSpPr>
            <a:spLocks noGrp="1"/>
          </p:cNvSpPr>
          <p:nvPr>
            <p:ph type="title"/>
          </p:nvPr>
        </p:nvSpPr>
        <p:spPr/>
        <p:txBody>
          <a:bodyPr/>
          <a:lstStyle/>
          <a:p>
            <a:r>
              <a:rPr lang="en-NL" dirty="0"/>
              <a:t>Basic Flow of Data Analysis in JASP</a:t>
            </a:r>
          </a:p>
        </p:txBody>
      </p:sp>
      <p:sp>
        <p:nvSpPr>
          <p:cNvPr id="5" name="Content Placeholder 4">
            <a:extLst>
              <a:ext uri="{FF2B5EF4-FFF2-40B4-BE49-F238E27FC236}">
                <a16:creationId xmlns:a16="http://schemas.microsoft.com/office/drawing/2014/main" id="{6C4060BD-F0C9-2791-869A-4E77A51F3D84}"/>
              </a:ext>
            </a:extLst>
          </p:cNvPr>
          <p:cNvSpPr>
            <a:spLocks noGrp="1"/>
          </p:cNvSpPr>
          <p:nvPr>
            <p:ph idx="1"/>
          </p:nvPr>
        </p:nvSpPr>
        <p:spPr/>
        <p:txBody>
          <a:bodyPr/>
          <a:lstStyle/>
          <a:p>
            <a:pPr>
              <a:lnSpc>
                <a:spcPct val="150000"/>
              </a:lnSpc>
            </a:pPr>
            <a:r>
              <a:rPr lang="en-NL" dirty="0"/>
              <a:t>Describe/visualize data</a:t>
            </a:r>
          </a:p>
          <a:p>
            <a:pPr>
              <a:lnSpc>
                <a:spcPct val="150000"/>
              </a:lnSpc>
            </a:pPr>
            <a:r>
              <a:rPr lang="en-NL" dirty="0"/>
              <a:t>Specify the analysis in JASP</a:t>
            </a:r>
          </a:p>
          <a:p>
            <a:pPr>
              <a:lnSpc>
                <a:spcPct val="150000"/>
              </a:lnSpc>
            </a:pPr>
            <a:r>
              <a:rPr lang="en-NL" dirty="0"/>
              <a:t>Assess the assumptions (tip: see the help-files)</a:t>
            </a:r>
          </a:p>
          <a:p>
            <a:pPr>
              <a:lnSpc>
                <a:spcPct val="150000"/>
              </a:lnSpc>
            </a:pPr>
            <a:r>
              <a:rPr lang="en-NL" dirty="0"/>
              <a:t>Interpret the main analysis table</a:t>
            </a:r>
          </a:p>
          <a:p>
            <a:pPr>
              <a:lnSpc>
                <a:spcPct val="150000"/>
              </a:lnSpc>
            </a:pPr>
            <a:r>
              <a:rPr lang="en-NL" dirty="0"/>
              <a:t>Consider follow-up analyses</a:t>
            </a:r>
          </a:p>
        </p:txBody>
      </p:sp>
    </p:spTree>
    <p:extLst>
      <p:ext uri="{BB962C8B-B14F-4D97-AF65-F5344CB8AC3E}">
        <p14:creationId xmlns:p14="http://schemas.microsoft.com/office/powerpoint/2010/main" val="209692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839416" y="157708"/>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24358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0F9E-FCBC-1D6C-AE22-AFDB0548DC23}"/>
              </a:ext>
            </a:extLst>
          </p:cNvPr>
          <p:cNvSpPr>
            <a:spLocks noGrp="1"/>
          </p:cNvSpPr>
          <p:nvPr>
            <p:ph type="title"/>
          </p:nvPr>
        </p:nvSpPr>
        <p:spPr/>
        <p:txBody>
          <a:bodyPr/>
          <a:lstStyle/>
          <a:p>
            <a:r>
              <a:rPr lang="en-NL" dirty="0"/>
              <a:t>Regression</a:t>
            </a:r>
          </a:p>
        </p:txBody>
      </p:sp>
      <p:sp>
        <p:nvSpPr>
          <p:cNvPr id="3" name="Content Placeholder 2">
            <a:extLst>
              <a:ext uri="{FF2B5EF4-FFF2-40B4-BE49-F238E27FC236}">
                <a16:creationId xmlns:a16="http://schemas.microsoft.com/office/drawing/2014/main" id="{60A917AF-E67B-3EC1-5783-5993BCAE4C03}"/>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133921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2ACFEA-2329-4A15-B38F-9ABFD985A72E}"/>
              </a:ext>
            </a:extLst>
          </p:cNvPr>
          <p:cNvSpPr>
            <a:spLocks noGrp="1"/>
          </p:cNvSpPr>
          <p:nvPr>
            <p:ph type="title"/>
          </p:nvPr>
        </p:nvSpPr>
        <p:spPr/>
        <p:txBody>
          <a:bodyPr/>
          <a:lstStyle/>
          <a:p>
            <a:r>
              <a:rPr lang="en-US" altLang="x-none" dirty="0"/>
              <a:t>Regression</a:t>
            </a:r>
            <a:r>
              <a:rPr lang="en-GB" dirty="0"/>
              <a:t> with One Predictor</a:t>
            </a:r>
            <a:endParaRPr lang="en-US" dirty="0"/>
          </a:p>
        </p:txBody>
      </p:sp>
      <p:pic>
        <p:nvPicPr>
          <p:cNvPr id="4" name="Picture 3" descr="A graph showing a line between two different sizes&#10;&#10;AI-generated content may be incorrect.">
            <a:extLst>
              <a:ext uri="{FF2B5EF4-FFF2-40B4-BE49-F238E27FC236}">
                <a16:creationId xmlns:a16="http://schemas.microsoft.com/office/drawing/2014/main" id="{00A1F1F5-8ED2-1DE1-64AB-C7B6E33ECE2D}"/>
              </a:ext>
            </a:extLst>
          </p:cNvPr>
          <p:cNvPicPr>
            <a:picLocks noChangeAspect="1"/>
          </p:cNvPicPr>
          <p:nvPr/>
        </p:nvPicPr>
        <p:blipFill>
          <a:blip r:embed="rId2"/>
          <a:stretch>
            <a:fillRect/>
          </a:stretch>
        </p:blipFill>
        <p:spPr>
          <a:xfrm>
            <a:off x="6937598" y="2465962"/>
            <a:ext cx="5254402" cy="4392038"/>
          </a:xfrm>
          <a:prstGeom prst="rect">
            <a:avLst/>
          </a:prstGeom>
        </p:spPr>
      </p:pic>
      <p:sp>
        <p:nvSpPr>
          <p:cNvPr id="5" name="Content Placeholder 2">
            <a:extLst>
              <a:ext uri="{FF2B5EF4-FFF2-40B4-BE49-F238E27FC236}">
                <a16:creationId xmlns:a16="http://schemas.microsoft.com/office/drawing/2014/main" id="{977B4141-705B-7BE4-D002-D39A5594A70A}"/>
              </a:ext>
            </a:extLst>
          </p:cNvPr>
          <p:cNvSpPr>
            <a:spLocks noGrp="1"/>
          </p:cNvSpPr>
          <p:nvPr>
            <p:ph idx="1"/>
          </p:nvPr>
        </p:nvSpPr>
        <p:spPr>
          <a:xfrm>
            <a:off x="1488017" y="1773239"/>
            <a:ext cx="9696451" cy="4176712"/>
          </a:xfrm>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Album sales in the week after release (x1000)</a:t>
            </a:r>
          </a:p>
          <a:p>
            <a:r>
              <a:rPr lang="en-GB" dirty="0"/>
              <a:t>Predictor variables</a:t>
            </a:r>
          </a:p>
          <a:p>
            <a:pPr lvl="1"/>
            <a:r>
              <a:rPr lang="en-GB" dirty="0"/>
              <a:t>Advertisement budget (in </a:t>
            </a:r>
            <a:r>
              <a:rPr lang="en-US" dirty="0"/>
              <a:t>£</a:t>
            </a:r>
            <a:r>
              <a:rPr lang="en-GB" dirty="0"/>
              <a:t>1000)</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EFFED83-2F16-7692-8D67-2AC271FBAD7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D98CC30-C992-CD44-A93C-6ABBBD3D8D77}"/>
              </a:ext>
            </a:extLst>
          </p:cNvPr>
          <p:cNvSpPr>
            <a:spLocks noGrp="1"/>
          </p:cNvSpPr>
          <p:nvPr>
            <p:ph type="title"/>
          </p:nvPr>
        </p:nvSpPr>
        <p:spPr/>
        <p:txBody>
          <a:bodyPr/>
          <a:lstStyle/>
          <a:p>
            <a:r>
              <a:rPr lang="en-US" dirty="0"/>
              <a:t>The Model as an Equation</a:t>
            </a:r>
          </a:p>
        </p:txBody>
      </p:sp>
      <p:sp>
        <p:nvSpPr>
          <p:cNvPr id="10" name="Content Placeholder 9">
            <a:extLst>
              <a:ext uri="{FF2B5EF4-FFF2-40B4-BE49-F238E27FC236}">
                <a16:creationId xmlns:a16="http://schemas.microsoft.com/office/drawing/2014/main" id="{99BB46D3-70BA-2D41-27A2-B883336913E9}"/>
              </a:ext>
            </a:extLst>
          </p:cNvPr>
          <p:cNvSpPr>
            <a:spLocks noGrp="1"/>
          </p:cNvSpPr>
          <p:nvPr>
            <p:ph idx="1"/>
          </p:nvPr>
        </p:nvSpPr>
        <p:spPr/>
        <p:txBody>
          <a:bodyPr/>
          <a:lstStyle/>
          <a:p>
            <a:r>
              <a:rPr lang="en-GB" dirty="0"/>
              <a:t>The model contains two regression weights:</a:t>
            </a:r>
          </a:p>
          <a:p>
            <a:endParaRPr lang="en-GB" dirty="0"/>
          </a:p>
          <a:p>
            <a:pPr marL="0" indent="0">
              <a:buNone/>
            </a:pPr>
            <a:endParaRPr lang="en-GB" dirty="0"/>
          </a:p>
          <a:p>
            <a:endParaRPr lang="en-GB" i="1" dirty="0">
              <a:sym typeface="Symbol" pitchFamily="18" charset="2"/>
            </a:endParaRPr>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pPr lvl="1"/>
            <a:r>
              <a:rPr lang="nl-NL" dirty="0"/>
              <a:t>E.g., </a:t>
            </a:r>
            <a:r>
              <a:rPr lang="nl-NL" dirty="0" err="1"/>
              <a:t>how</a:t>
            </a:r>
            <a:r>
              <a:rPr lang="nl-NL" dirty="0"/>
              <a:t> </a:t>
            </a:r>
            <a:r>
              <a:rPr lang="nl-NL" dirty="0" err="1"/>
              <a:t>many</a:t>
            </a:r>
            <a:r>
              <a:rPr lang="nl-NL" dirty="0"/>
              <a:t> albums are </a:t>
            </a:r>
            <a:r>
              <a:rPr lang="nl-NL" dirty="0" err="1"/>
              <a:t>sold</a:t>
            </a:r>
            <a:r>
              <a:rPr lang="nl-NL" dirty="0"/>
              <a:t> </a:t>
            </a:r>
            <a:r>
              <a:rPr lang="nl-NL" dirty="0" err="1"/>
              <a:t>for</a:t>
            </a:r>
            <a:r>
              <a:rPr lang="nl-NL" dirty="0"/>
              <a:t> 0</a:t>
            </a:r>
            <a:r>
              <a:rPr lang="en-US" dirty="0"/>
              <a:t>£</a:t>
            </a:r>
            <a:r>
              <a:rPr lang="nl-NL" dirty="0"/>
              <a:t> advertisement budget</a:t>
            </a:r>
            <a:endParaRPr lang="en-US" dirty="0"/>
          </a:p>
          <a:p>
            <a:r>
              <a:rPr lang="en-US" i="1" dirty="0"/>
              <a:t>b</a:t>
            </a:r>
            <a:r>
              <a:rPr lang="en-US" i="1" baseline="-25000" dirty="0"/>
              <a:t>1</a:t>
            </a:r>
            <a:r>
              <a:rPr lang="en-US" dirty="0"/>
              <a:t> is the coefficient for Adverts.</a:t>
            </a:r>
          </a:p>
        </p:txBody>
      </p:sp>
      <p:sp>
        <p:nvSpPr>
          <p:cNvPr id="5" name="Slide Number Placeholder 4">
            <a:extLst>
              <a:ext uri="{FF2B5EF4-FFF2-40B4-BE49-F238E27FC236}">
                <a16:creationId xmlns:a16="http://schemas.microsoft.com/office/drawing/2014/main" id="{68100B4C-C150-C9C8-CE14-A96272881F30}"/>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42</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extLst>
      <p:ext uri="{BB962C8B-B14F-4D97-AF65-F5344CB8AC3E}">
        <p14:creationId xmlns:p14="http://schemas.microsoft.com/office/powerpoint/2010/main" val="2097617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695B-AE53-F867-279B-00CA8D6B4D0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AE96ED9-0416-557F-EA2A-C33B17F1E956}"/>
              </a:ext>
            </a:extLst>
          </p:cNvPr>
          <p:cNvSpPr>
            <a:spLocks noGrp="1"/>
          </p:cNvSpPr>
          <p:nvPr>
            <p:ph type="title"/>
          </p:nvPr>
        </p:nvSpPr>
        <p:spPr/>
        <p:txBody>
          <a:bodyPr/>
          <a:lstStyle/>
          <a:p>
            <a:r>
              <a:rPr lang="en-US" altLang="x-none" dirty="0"/>
              <a:t>Regression</a:t>
            </a:r>
            <a:r>
              <a:rPr lang="en-GB" dirty="0"/>
              <a:t> with One Predictor</a:t>
            </a:r>
            <a:endParaRPr lang="en-US" dirty="0"/>
          </a:p>
        </p:txBody>
      </p:sp>
      <p:sp>
        <p:nvSpPr>
          <p:cNvPr id="11" name="Content Placeholder 10">
            <a:extLst>
              <a:ext uri="{FF2B5EF4-FFF2-40B4-BE49-F238E27FC236}">
                <a16:creationId xmlns:a16="http://schemas.microsoft.com/office/drawing/2014/main" id="{AA234740-1616-2B55-5291-5E1D8A6B7CF6}"/>
              </a:ext>
            </a:extLst>
          </p:cNvPr>
          <p:cNvSpPr>
            <a:spLocks noGrp="1"/>
          </p:cNvSpPr>
          <p:nvPr>
            <p:ph idx="1"/>
          </p:nvPr>
        </p:nvSpPr>
        <p:spPr>
          <a:xfrm>
            <a:off x="2152650" y="2020388"/>
            <a:ext cx="7886700" cy="722814"/>
          </a:xfrm>
        </p:spPr>
        <p:txBody>
          <a:bodyPr/>
          <a:lstStyle/>
          <a:p>
            <a:pPr algn="ctr"/>
            <a:r>
              <a:rPr lang="fr-FR" dirty="0"/>
              <a:t>Figure 8.10 Main menu for </a:t>
            </a:r>
            <a:r>
              <a:rPr lang="fr-FR" dirty="0" err="1"/>
              <a:t>regression</a:t>
            </a:r>
            <a:endParaRPr lang="en-US" dirty="0"/>
          </a:p>
        </p:txBody>
      </p:sp>
      <p:pic>
        <p:nvPicPr>
          <p:cNvPr id="3" name="Picture 2" descr="Main menu for regression in JASP. Available variables are shown in the left box (AlbumID, Airplay, Image). The boxes on the right have the predictors. Sales is the dependent variable and Adverts is in the Covariates box. There is also a box for Factor predictors but that is empty. There are various tabs available at the bottom (Model, Statistics, Method specification, Plots). ">
            <a:extLst>
              <a:ext uri="{FF2B5EF4-FFF2-40B4-BE49-F238E27FC236}">
                <a16:creationId xmlns:a16="http://schemas.microsoft.com/office/drawing/2014/main" id="{0FAEC302-B604-9850-1C02-B431A2E0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23" y="2671482"/>
            <a:ext cx="4526354" cy="3998041"/>
          </a:xfrm>
          <a:prstGeom prst="rect">
            <a:avLst/>
          </a:prstGeom>
        </p:spPr>
      </p:pic>
    </p:spTree>
    <p:extLst>
      <p:ext uri="{BB962C8B-B14F-4D97-AF65-F5344CB8AC3E}">
        <p14:creationId xmlns:p14="http://schemas.microsoft.com/office/powerpoint/2010/main" val="2134530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55E9E99-B193-4C6D-88E1-589073A209E3}"/>
              </a:ext>
            </a:extLst>
          </p:cNvPr>
          <p:cNvSpPr>
            <a:spLocks noGrp="1"/>
          </p:cNvSpPr>
          <p:nvPr>
            <p:ph type="title"/>
          </p:nvPr>
        </p:nvSpPr>
        <p:spPr/>
        <p:txBody>
          <a:bodyPr/>
          <a:lstStyle/>
          <a:p>
            <a:r>
              <a:rPr lang="en-GB" dirty="0"/>
              <a:t>Model Summary </a:t>
            </a:r>
            <a:endParaRPr lang="en-US" dirty="0"/>
          </a:p>
        </p:txBody>
      </p:sp>
      <p:sp>
        <p:nvSpPr>
          <p:cNvPr id="10" name="Content Placeholder 9">
            <a:extLst>
              <a:ext uri="{FF2B5EF4-FFF2-40B4-BE49-F238E27FC236}">
                <a16:creationId xmlns:a16="http://schemas.microsoft.com/office/drawing/2014/main" id="{D11BAE27-CD7F-440E-91D3-16E28F67590F}"/>
              </a:ext>
            </a:extLst>
          </p:cNvPr>
          <p:cNvSpPr>
            <a:spLocks noGrp="1"/>
          </p:cNvSpPr>
          <p:nvPr>
            <p:ph idx="1"/>
          </p:nvPr>
        </p:nvSpPr>
        <p:spPr>
          <a:xfrm>
            <a:off x="2152650" y="2020388"/>
            <a:ext cx="7886700" cy="605366"/>
          </a:xfrm>
        </p:spPr>
        <p:txBody>
          <a:bodyPr/>
          <a:lstStyle/>
          <a:p>
            <a:r>
              <a:rPr lang="en-US" dirty="0"/>
              <a:t>Output 8.2</a:t>
            </a:r>
          </a:p>
        </p:txBody>
      </p:sp>
      <p:graphicFrame>
        <p:nvGraphicFramePr>
          <p:cNvPr id="2" name="Table 1">
            <a:extLst>
              <a:ext uri="{FF2B5EF4-FFF2-40B4-BE49-F238E27FC236}">
                <a16:creationId xmlns:a16="http://schemas.microsoft.com/office/drawing/2014/main" id="{859A1C97-8E34-027C-C024-D4B69831CC89}"/>
              </a:ext>
            </a:extLst>
          </p:cNvPr>
          <p:cNvGraphicFramePr>
            <a:graphicFrameLocks noGrp="1"/>
          </p:cNvGraphicFramePr>
          <p:nvPr/>
        </p:nvGraphicFramePr>
        <p:xfrm>
          <a:off x="1798479" y="3118374"/>
          <a:ext cx="8595042" cy="1986915"/>
        </p:xfrm>
        <a:graphic>
          <a:graphicData uri="http://schemas.openxmlformats.org/drawingml/2006/table">
            <a:tbl>
              <a:tblPr/>
              <a:tblGrid>
                <a:gridCol w="788670">
                  <a:extLst>
                    <a:ext uri="{9D8B030D-6E8A-4147-A177-3AD203B41FA5}">
                      <a16:colId xmlns:a16="http://schemas.microsoft.com/office/drawing/2014/main" val="1740601251"/>
                    </a:ext>
                  </a:extLst>
                </a:gridCol>
                <a:gridCol w="788670">
                  <a:extLst>
                    <a:ext uri="{9D8B030D-6E8A-4147-A177-3AD203B41FA5}">
                      <a16:colId xmlns:a16="http://schemas.microsoft.com/office/drawing/2014/main" val="3357690292"/>
                    </a:ext>
                  </a:extLst>
                </a:gridCol>
                <a:gridCol w="929640">
                  <a:extLst>
                    <a:ext uri="{9D8B030D-6E8A-4147-A177-3AD203B41FA5}">
                      <a16:colId xmlns:a16="http://schemas.microsoft.com/office/drawing/2014/main" val="896310387"/>
                    </a:ext>
                  </a:extLst>
                </a:gridCol>
                <a:gridCol w="788670">
                  <a:extLst>
                    <a:ext uri="{9D8B030D-6E8A-4147-A177-3AD203B41FA5}">
                      <a16:colId xmlns:a16="http://schemas.microsoft.com/office/drawing/2014/main" val="2606400700"/>
                    </a:ext>
                  </a:extLst>
                </a:gridCol>
                <a:gridCol w="929640">
                  <a:extLst>
                    <a:ext uri="{9D8B030D-6E8A-4147-A177-3AD203B41FA5}">
                      <a16:colId xmlns:a16="http://schemas.microsoft.com/office/drawing/2014/main" val="1060070549"/>
                    </a:ext>
                  </a:extLst>
                </a:gridCol>
                <a:gridCol w="788670">
                  <a:extLst>
                    <a:ext uri="{9D8B030D-6E8A-4147-A177-3AD203B41FA5}">
                      <a16:colId xmlns:a16="http://schemas.microsoft.com/office/drawing/2014/main" val="2061798315"/>
                    </a:ext>
                  </a:extLst>
                </a:gridCol>
                <a:gridCol w="929640">
                  <a:extLst>
                    <a:ext uri="{9D8B030D-6E8A-4147-A177-3AD203B41FA5}">
                      <a16:colId xmlns:a16="http://schemas.microsoft.com/office/drawing/2014/main" val="313025237"/>
                    </a:ext>
                  </a:extLst>
                </a:gridCol>
                <a:gridCol w="788670">
                  <a:extLst>
                    <a:ext uri="{9D8B030D-6E8A-4147-A177-3AD203B41FA5}">
                      <a16:colId xmlns:a16="http://schemas.microsoft.com/office/drawing/2014/main" val="279864642"/>
                    </a:ext>
                  </a:extLst>
                </a:gridCol>
                <a:gridCol w="1074102">
                  <a:extLst>
                    <a:ext uri="{9D8B030D-6E8A-4147-A177-3AD203B41FA5}">
                      <a16:colId xmlns:a16="http://schemas.microsoft.com/office/drawing/2014/main" val="181910912"/>
                    </a:ext>
                  </a:extLst>
                </a:gridCol>
                <a:gridCol w="788670">
                  <a:extLst>
                    <a:ext uri="{9D8B030D-6E8A-4147-A177-3AD203B41FA5}">
                      <a16:colId xmlns:a16="http://schemas.microsoft.com/office/drawing/2014/main" val="1789131248"/>
                    </a:ext>
                  </a:extLst>
                </a:gridCol>
              </a:tblGrid>
              <a:tr h="0">
                <a:tc gridSpan="10">
                  <a:txBody>
                    <a:bodyPr/>
                    <a:lstStyle/>
                    <a:p>
                      <a:pPr algn="l"/>
                      <a:r>
                        <a:rPr lang="en-GB" b="0" i="1" dirty="0">
                          <a:solidFill>
                            <a:srgbClr val="000000"/>
                          </a:solidFill>
                          <a:effectLst/>
                          <a:latin typeface="Lucida Grande" panose="020B0600040502020204" pitchFamily="34" charset="0"/>
                        </a:rPr>
                        <a:t>Model Summary - Sales</a:t>
                      </a:r>
                      <a:r>
                        <a:rPr lang="en-GB" b="0" dirty="0">
                          <a:solidFill>
                            <a:srgbClr val="000000"/>
                          </a:solidFill>
                          <a:effectLst/>
                          <a:latin typeface="Lucida Grande" panose="020B0600040502020204" pitchFamily="34" charset="0"/>
                        </a:rPr>
                        <a:t> </a:t>
                      </a:r>
                    </a:p>
                  </a:txBody>
                  <a:tcPr marR="95250" marT="57150" marB="57150" anchor="ctr">
                    <a:lnL>
                      <a:noFill/>
                    </a:lnL>
                    <a:lnR>
                      <a:noFill/>
                    </a:lnR>
                    <a:lnT>
                      <a:noFill/>
                    </a:lnT>
                    <a:lnB w="9525"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4292357668"/>
                  </a:ext>
                </a:extLst>
              </a:tr>
              <a:tr h="0">
                <a:tc gridSpan="2">
                  <a:txBody>
                    <a:bodyPr/>
                    <a:lstStyle/>
                    <a:p>
                      <a:pPr algn="ctr"/>
                      <a:r>
                        <a:rPr lang="en-GB" b="0">
                          <a:solidFill>
                            <a:srgbClr val="000000"/>
                          </a:solidFill>
                          <a:effectLst/>
                          <a:latin typeface="Lucida Grande" panose="020B0600040502020204" pitchFamily="34" charset="0"/>
                        </a:rPr>
                        <a:t>Model</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Adjusted 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RMSE</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extLst>
                  <a:ext uri="{0D108BD9-81ED-4DB2-BD59-A6C34878D82A}">
                    <a16:rowId xmlns:a16="http://schemas.microsoft.com/office/drawing/2014/main" val="807314701"/>
                  </a:ext>
                </a:extLst>
              </a:tr>
              <a:tr h="0">
                <a:tc>
                  <a:txBody>
                    <a:bodyPr/>
                    <a:lstStyle/>
                    <a:p>
                      <a:pPr algn="l"/>
                      <a:r>
                        <a:rPr lang="en-GB" b="0">
                          <a:solidFill>
                            <a:srgbClr val="000000"/>
                          </a:solidFill>
                          <a:effectLst/>
                          <a:latin typeface="Lucida Grande" panose="020B0600040502020204" pitchFamily="34" charset="0"/>
                        </a:rPr>
                        <a:t>M₀</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80.699</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dirty="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12805951"/>
                  </a:ext>
                </a:extLst>
              </a:tr>
              <a:tr h="0">
                <a:tc>
                  <a:txBody>
                    <a:bodyPr/>
                    <a:lstStyle/>
                    <a:p>
                      <a:pPr algn="l"/>
                      <a:r>
                        <a:rPr lang="en-GB" b="0">
                          <a:solidFill>
                            <a:srgbClr val="000000"/>
                          </a:solidFill>
                          <a:effectLst/>
                          <a:latin typeface="Lucida Grande" panose="020B0600040502020204" pitchFamily="34" charset="0"/>
                        </a:rPr>
                        <a:t>M₁</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0.578</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0.335</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65.991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extLst>
                  <a:ext uri="{0D108BD9-81ED-4DB2-BD59-A6C34878D82A}">
                    <a16:rowId xmlns:a16="http://schemas.microsoft.com/office/drawing/2014/main" val="37949930"/>
                  </a:ext>
                </a:extLst>
              </a:tr>
              <a:tr h="0">
                <a:tc gridSpan="10">
                  <a:txBody>
                    <a:bodyPr/>
                    <a:lstStyle/>
                    <a:p>
                      <a:pPr algn="r"/>
                      <a:endParaRPr lang="en-NL" b="0">
                        <a:solidFill>
                          <a:srgbClr val="000000"/>
                        </a:solidFill>
                        <a:effectLst/>
                        <a:latin typeface="Lucida Grande" panose="020B0600040502020204" pitchFamily="34" charset="0"/>
                      </a:endParaRPr>
                    </a:p>
                  </a:txBody>
                  <a:tcPr marL="9525" marR="9525" marT="9525" marB="9525" anchor="ctr">
                    <a:lnL>
                      <a:noFill/>
                    </a:lnL>
                    <a:lnR>
                      <a:noFill/>
                    </a:lnR>
                    <a:lnT>
                      <a:noFill/>
                    </a:lnT>
                    <a:lnB w="19050"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230702493"/>
                  </a:ext>
                </a:extLst>
              </a:tr>
              <a:tr h="0">
                <a:tc gridSpan="10">
                  <a:txBody>
                    <a:bodyPr/>
                    <a:lstStyle/>
                    <a:p>
                      <a:pPr algn="l"/>
                      <a:r>
                        <a:rPr lang="en-GB" b="0" i="1" dirty="0">
                          <a:solidFill>
                            <a:srgbClr val="000000"/>
                          </a:solidFill>
                          <a:effectLst/>
                          <a:latin typeface="Lucida Grande" panose="020B0600040502020204" pitchFamily="34" charset="0"/>
                        </a:rPr>
                        <a:t>Note.</a:t>
                      </a:r>
                      <a:r>
                        <a:rPr lang="en-GB" b="0" dirty="0">
                          <a:solidFill>
                            <a:srgbClr val="000000"/>
                          </a:solidFill>
                          <a:effectLst/>
                          <a:latin typeface="Lucida Grande" panose="020B0600040502020204" pitchFamily="34" charset="0"/>
                        </a:rPr>
                        <a:t>  M₁ includes Adverts</a:t>
                      </a:r>
                    </a:p>
                  </a:txBody>
                  <a:tcPr marL="9525" marR="9525" marT="9525" marB="9525" anchor="ctr">
                    <a:lnL>
                      <a:noFill/>
                    </a:lnL>
                    <a:lnR>
                      <a:noFill/>
                    </a:lnR>
                    <a:lnT w="19050" cap="flat" cmpd="sng" algn="ctr">
                      <a:solidFill>
                        <a:srgbClr val="000000"/>
                      </a:solidFill>
                      <a:prstDash val="solid"/>
                      <a:round/>
                      <a:headEnd type="none" w="med" len="med"/>
                      <a:tailEnd type="none" w="med" len="med"/>
                    </a:lnT>
                    <a:lnB>
                      <a:noFill/>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95074541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3780E-8D99-49A9-976A-877B422F2E11}"/>
              </a:ext>
            </a:extLst>
          </p:cNvPr>
          <p:cNvSpPr>
            <a:spLocks noGrp="1"/>
          </p:cNvSpPr>
          <p:nvPr>
            <p:ph type="title"/>
          </p:nvPr>
        </p:nvSpPr>
        <p:spPr/>
        <p:txBody>
          <a:bodyPr/>
          <a:lstStyle/>
          <a:p>
            <a:r>
              <a:rPr lang="en-US" dirty="0"/>
              <a:t>Multiple Regression</a:t>
            </a:r>
          </a:p>
        </p:txBody>
      </p:sp>
      <p:sp>
        <p:nvSpPr>
          <p:cNvPr id="10" name="Content Placeholder 9">
            <a:extLst>
              <a:ext uri="{FF2B5EF4-FFF2-40B4-BE49-F238E27FC236}">
                <a16:creationId xmlns:a16="http://schemas.microsoft.com/office/drawing/2014/main" id="{AD8305E0-0AE3-43CB-BCB0-41B3421F34CB}"/>
              </a:ext>
            </a:extLst>
          </p:cNvPr>
          <p:cNvSpPr>
            <a:spLocks noGrp="1"/>
          </p:cNvSpPr>
          <p:nvPr>
            <p:ph idx="1"/>
          </p:nvPr>
        </p:nvSpPr>
        <p:spPr/>
        <p:txBody>
          <a:bodyPr/>
          <a:lstStyle/>
          <a:p>
            <a:r>
              <a:rPr lang="en-GB" dirty="0"/>
              <a:t>With several predictors the model now contains multiple regression weights:</a:t>
            </a:r>
          </a:p>
          <a:p>
            <a:endParaRPr lang="en-GB" dirty="0"/>
          </a:p>
          <a:p>
            <a:pPr marL="0" indent="0">
              <a:buNone/>
            </a:pPr>
            <a:endParaRPr lang="en-GB" dirty="0"/>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r>
              <a:rPr lang="en-US" i="1" dirty="0"/>
              <a:t>b</a:t>
            </a:r>
            <a:r>
              <a:rPr lang="en-US" i="1" baseline="-25000" dirty="0"/>
              <a:t>1</a:t>
            </a:r>
            <a:r>
              <a:rPr lang="en-US" dirty="0"/>
              <a:t> is the coefficient for Adverts</a:t>
            </a:r>
          </a:p>
          <a:p>
            <a:r>
              <a:rPr lang="en-US" i="1" dirty="0"/>
              <a:t>b</a:t>
            </a:r>
            <a:r>
              <a:rPr lang="en-US" i="1" baseline="-25000" dirty="0"/>
              <a:t>2</a:t>
            </a:r>
            <a:r>
              <a:rPr lang="en-US" dirty="0"/>
              <a:t> is the coefficient for Airplay</a:t>
            </a:r>
          </a:p>
          <a:p>
            <a:r>
              <a:rPr lang="en-US" i="1" dirty="0"/>
              <a:t>b</a:t>
            </a:r>
            <a:r>
              <a:rPr lang="en-US" i="1" baseline="-25000" dirty="0"/>
              <a:t>n</a:t>
            </a:r>
            <a:r>
              <a:rPr lang="en-US" dirty="0"/>
              <a:t> is the coefficient for </a:t>
            </a:r>
            <a:r>
              <a:rPr lang="en-US" i="1" dirty="0"/>
              <a:t>n</a:t>
            </a:r>
            <a:r>
              <a:rPr lang="en-US" baseline="30000" dirty="0"/>
              <a:t>th</a:t>
            </a:r>
            <a:r>
              <a:rPr lang="en-US" dirty="0"/>
              <a:t> variable.</a:t>
            </a:r>
          </a:p>
          <a:p>
            <a:endParaRPr lang="en-US" dirty="0"/>
          </a:p>
        </p:txBody>
      </p:sp>
      <p:sp>
        <p:nvSpPr>
          <p:cNvPr id="5" name="Slide Number Placeholder 4">
            <a:extLst>
              <a:ext uri="{FF2B5EF4-FFF2-40B4-BE49-F238E27FC236}">
                <a16:creationId xmlns:a16="http://schemas.microsoft.com/office/drawing/2014/main" id="{5869629C-3621-41BA-AFED-F4979369C81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45</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𝑛</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𝑛𝑖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Symbol" pitchFamily="18" charset="2"/>
              </a:rPr>
              <a:t>A model with Several Predictors</a:t>
            </a:r>
            <a:endParaRPr lang="en-GB" dirty="0"/>
          </a:p>
        </p:txBody>
      </p:sp>
      <p:sp>
        <p:nvSpPr>
          <p:cNvPr id="9" name="Content Placeholder 8">
            <a:extLst>
              <a:ext uri="{FF2B5EF4-FFF2-40B4-BE49-F238E27FC236}">
                <a16:creationId xmlns:a16="http://schemas.microsoft.com/office/drawing/2014/main" id="{FACFF2D9-AA78-441D-AAD2-6CE955270498}"/>
              </a:ext>
            </a:extLst>
          </p:cNvPr>
          <p:cNvSpPr>
            <a:spLocks noGrp="1"/>
          </p:cNvSpPr>
          <p:nvPr>
            <p:ph idx="1"/>
          </p:nvPr>
        </p:nvSpPr>
        <p:spPr>
          <a:xfrm>
            <a:off x="2152650" y="1700808"/>
            <a:ext cx="7886700" cy="1016427"/>
          </a:xfrm>
        </p:spPr>
        <p:txBody>
          <a:bodyPr/>
          <a:lstStyle/>
          <a:p>
            <a:pPr algn="ctr"/>
            <a:r>
              <a:rPr lang="en-US" sz="2000" dirty="0"/>
              <a:t>Figure 8.11 Matrix scatterplot of the relationships between advertising budget, airplay, image rating and album sales</a:t>
            </a:r>
          </a:p>
        </p:txBody>
      </p:sp>
      <p:pic>
        <p:nvPicPr>
          <p:cNvPr id="5" name="Picture 4" descr="The matrix scatterplot contains 4 variables on the Y-axis and 4 variables on the X-axis to create 12 distinct graphs. &#10;The 4 variables are as follows.&#10;1. Album Sales, in thousands.&#10;2. Advertising Budget, in thousands.&#10;3. Number of plays on the radio.&#10;4. Band image rating, zero to 10.&#10;The data trends for each graph are as follows.&#10;Group 1. Album Sales.&#10;• Album Sales versus Album Sales, in thousands. Histogram of album sales&#10;• Album Sales versus Advertising Budget. Data points concentrated to the left of the graph. The linear trendline is angled at 35 degrees.&#10;• Album Sales versus Airplay. Data points concentrated to the left of the graph. The linear trendline is angled at 45 degrees.&#10;• Album Sales versus Band Image. Data points concentrated in vertical columns to the right of the graph. The linear trendline is angled at 30 degrees.&#10;Group 2. Advertising Budget.&#10;• Advertising Budget versus Album Sales. Data points concentrated at the centre of the graph. The linear trendline is angled at 30 degrees.&#10;• Advertising Budget versus Advertising Budget. Histogram of advertising budget&#10;• Advertising Budget versus Airplay. Data points concentrated at the centre of the graph. The linear trendline is angled at 10 degrees.&#10;• Advertising Budget versus Band Image. Data points concentrated in vertical columns to the right of the graph. The linear trendline is angled at 10 degrees.&#10;Group 3. Number of plays on the radio.&#10;• Airplay versus Album Sales. Data points concentrated at the centre of the graph. The linear trendline is angled at 30 degrees.&#10;• Airplay versus Advertising Budget. Data points concentrated at the centre of the graph. The linear trendline is angled at 10 degrees.&#10;• Airplay versus Airplay. Histogram of airplay&#10;• Airplay versus Band Image. Data points concentrated in vertical columns to the right of the graph. The linear trendline is angled at 20 degrees.&#10;Group 4. Band image rating.&#10;• Band Image versus Album Sales. Data points concentrated in horizontal lines across the graph. The linear trendline is angled at 20 degrees.&#10;• Band Image versus Advertising Budget. Data points concentrated in horizontal lines to the right side of the graph. The linear trendline is angled at 10 degrees.&#10;• Band Image versus Airplay. Data points concentrated in horizontal lines across the graph. The linear trendline is angled at 15 degrees.&#10;• Band Image versus Band Image. histogram of band image.&#10;&#10;Below the diagonal/histograms, the observed correlations are listed, including their 95% confidence intervals.&#10;Sales/adverts: 0.58&#10;Sales/airplay: 0.6&#10;Sales/image: 0.33&#10;Adverts/airplay: 0.1&#10;Adverts/image: 0.08&#10;Airplay/image: 0.18">
            <a:extLst>
              <a:ext uri="{FF2B5EF4-FFF2-40B4-BE49-F238E27FC236}">
                <a16:creationId xmlns:a16="http://schemas.microsoft.com/office/drawing/2014/main" id="{4BD270E9-896B-AE0D-B74A-B9C2FEBA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15" y="2878668"/>
            <a:ext cx="4392770" cy="397933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A0E659C-65D6-4588-90F3-73A9D2CADC4D}"/>
              </a:ext>
            </a:extLst>
          </p:cNvPr>
          <p:cNvSpPr>
            <a:spLocks noGrp="1"/>
          </p:cNvSpPr>
          <p:nvPr>
            <p:ph type="title"/>
          </p:nvPr>
        </p:nvSpPr>
        <p:spPr/>
        <p:txBody>
          <a:bodyPr/>
          <a:lstStyle/>
          <a:p>
            <a:r>
              <a:rPr lang="en-GB" dirty="0">
                <a:sym typeface="Symbol" pitchFamily="18" charset="2"/>
              </a:rPr>
              <a:t>Multiple Regression</a:t>
            </a:r>
            <a:endParaRPr lang="en-US" dirty="0"/>
          </a:p>
        </p:txBody>
      </p:sp>
      <p:sp>
        <p:nvSpPr>
          <p:cNvPr id="14" name="Content Placeholder 13">
            <a:extLst>
              <a:ext uri="{FF2B5EF4-FFF2-40B4-BE49-F238E27FC236}">
                <a16:creationId xmlns:a16="http://schemas.microsoft.com/office/drawing/2014/main" id="{E0FA4C3E-9670-4EC8-AE89-07E13832672B}"/>
              </a:ext>
            </a:extLst>
          </p:cNvPr>
          <p:cNvSpPr>
            <a:spLocks noGrp="1"/>
          </p:cNvSpPr>
          <p:nvPr>
            <p:ph idx="1"/>
          </p:nvPr>
        </p:nvSpPr>
        <p:spPr>
          <a:xfrm>
            <a:off x="1868604" y="2032043"/>
            <a:ext cx="8551332" cy="893890"/>
          </a:xfrm>
        </p:spPr>
        <p:txBody>
          <a:bodyPr/>
          <a:lstStyle/>
          <a:p>
            <a:pPr algn="ctr"/>
            <a:r>
              <a:rPr lang="en-US" sz="2400" dirty="0"/>
              <a:t>Figure 8.12 Main menu for block 2 of the multiple regression</a:t>
            </a:r>
          </a:p>
        </p:txBody>
      </p:sp>
      <p:pic>
        <p:nvPicPr>
          <p:cNvPr id="3" name="Picture 2" descr="Screenshot of model specification tab in JASP. On the left, the box shows available variables. On the right, each model has its own box, listing which model components are included. Here, Model 0 (top box on the right) includes Adverts. Model 1 (bottom box on the right) includes Adverts, Image, Airplay. There is a plus button for adding new models and a minus button for removing them.">
            <a:extLst>
              <a:ext uri="{FF2B5EF4-FFF2-40B4-BE49-F238E27FC236}">
                <a16:creationId xmlns:a16="http://schemas.microsoft.com/office/drawing/2014/main" id="{C32B93A2-F438-BE8A-A455-F6C7A3A86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34" y="3089133"/>
            <a:ext cx="4919133" cy="344978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E7A9F-E69F-4734-9214-D3684A44ED62}"/>
              </a:ext>
            </a:extLst>
          </p:cNvPr>
          <p:cNvSpPr>
            <a:spLocks noGrp="1"/>
          </p:cNvSpPr>
          <p:nvPr>
            <p:ph type="title"/>
          </p:nvPr>
        </p:nvSpPr>
        <p:spPr/>
        <p:txBody>
          <a:bodyPr/>
          <a:lstStyle/>
          <a:p>
            <a:r>
              <a:rPr lang="en-US" sz="3200" dirty="0"/>
              <a:t>Normality of Residuals: Histograms and Q-Q Plots</a:t>
            </a:r>
          </a:p>
        </p:txBody>
      </p:sp>
      <p:sp>
        <p:nvSpPr>
          <p:cNvPr id="11" name="Content Placeholder 10">
            <a:extLst>
              <a:ext uri="{FF2B5EF4-FFF2-40B4-BE49-F238E27FC236}">
                <a16:creationId xmlns:a16="http://schemas.microsoft.com/office/drawing/2014/main" id="{DCBC82DD-AE20-4B32-99BC-78B895F7F98B}"/>
              </a:ext>
            </a:extLst>
          </p:cNvPr>
          <p:cNvSpPr>
            <a:spLocks noGrp="1"/>
          </p:cNvSpPr>
          <p:nvPr>
            <p:ph idx="1"/>
          </p:nvPr>
        </p:nvSpPr>
        <p:spPr>
          <a:xfrm>
            <a:off x="2152650" y="1988840"/>
            <a:ext cx="7886700" cy="974482"/>
          </a:xfrm>
        </p:spPr>
        <p:txBody>
          <a:bodyPr/>
          <a:lstStyle/>
          <a:p>
            <a:pPr algn="ctr"/>
            <a:r>
              <a:rPr lang="en-US" sz="1800" dirty="0"/>
              <a:t>Figure 8.17 Histogram and Q-Q plot for the residuals from our model</a:t>
            </a:r>
          </a:p>
        </p:txBody>
      </p:sp>
      <p:sp>
        <p:nvSpPr>
          <p:cNvPr id="6" name="Slide Number Placeholder 5">
            <a:extLst>
              <a:ext uri="{FF2B5EF4-FFF2-40B4-BE49-F238E27FC236}">
                <a16:creationId xmlns:a16="http://schemas.microsoft.com/office/drawing/2014/main" id="{A18625BB-ABFF-4013-880A-88E78B2275A8}"/>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48</a:t>
            </a:fld>
            <a:endParaRPr lang="en-US" dirty="0"/>
          </a:p>
        </p:txBody>
      </p:sp>
      <p:pic>
        <p:nvPicPr>
          <p:cNvPr id="3" name="Picture 2" descr="Chart 1. Histogram.&#10;The dependent variable is album sales.&#10;Density is plotted on the Y-axis. Regression Standardized Residual is plotted on the X-axis with a range from minus 4 to 4.&#10;The graph describes a centrally aligned bell curve. The peak value is at minus 0.2&#10;&#10;Chart 2. Q-Q Plot.&#10;The dependent variable is album sales.&#10;The observed quantiles are plotted on the Y-axis with a range of zero to 1. The expected quantiles are plotted on the X-axis with a range from zero to 1.&#10;A trendline is plotted from 0, 0 to 1, 1. The data points all follow the trendline closely. &#10;">
            <a:extLst>
              <a:ext uri="{FF2B5EF4-FFF2-40B4-BE49-F238E27FC236}">
                <a16:creationId xmlns:a16="http://schemas.microsoft.com/office/drawing/2014/main" id="{EC8053F6-6B8F-AF66-47E7-1119B191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38985"/>
            <a:ext cx="7772400" cy="349993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EFEFAE1-6025-4228-B9F1-B3A508EF92AC}"/>
              </a:ext>
            </a:extLst>
          </p:cNvPr>
          <p:cNvSpPr>
            <a:spLocks noGrp="1"/>
          </p:cNvSpPr>
          <p:nvPr>
            <p:ph type="title"/>
          </p:nvPr>
        </p:nvSpPr>
        <p:spPr/>
        <p:txBody>
          <a:bodyPr/>
          <a:lstStyle/>
          <a:p>
            <a:r>
              <a:rPr lang="en-GB" dirty="0">
                <a:sym typeface="Symbol" pitchFamily="18" charset="2"/>
              </a:rPr>
              <a:t>Model Parameters</a:t>
            </a:r>
            <a:endParaRPr lang="en-US" dirty="0"/>
          </a:p>
        </p:txBody>
      </p:sp>
      <p:sp>
        <p:nvSpPr>
          <p:cNvPr id="9" name="Content Placeholder 8">
            <a:extLst>
              <a:ext uri="{FF2B5EF4-FFF2-40B4-BE49-F238E27FC236}">
                <a16:creationId xmlns:a16="http://schemas.microsoft.com/office/drawing/2014/main" id="{D6128C04-982D-4E19-AF3C-21D94E5804A6}"/>
              </a:ext>
            </a:extLst>
          </p:cNvPr>
          <p:cNvSpPr>
            <a:spLocks noGrp="1"/>
          </p:cNvSpPr>
          <p:nvPr>
            <p:ph idx="1"/>
          </p:nvPr>
        </p:nvSpPr>
        <p:spPr>
          <a:xfrm>
            <a:off x="2152650" y="1611002"/>
            <a:ext cx="7886700" cy="470263"/>
          </a:xfrm>
        </p:spPr>
        <p:txBody>
          <a:bodyPr/>
          <a:lstStyle/>
          <a:p>
            <a:r>
              <a:rPr lang="en-US" dirty="0"/>
              <a:t>Output 8.7</a:t>
            </a:r>
          </a:p>
        </p:txBody>
      </p:sp>
      <p:sp>
        <p:nvSpPr>
          <p:cNvPr id="6" name="Slide Number Placeholder 5">
            <a:extLst>
              <a:ext uri="{FF2B5EF4-FFF2-40B4-BE49-F238E27FC236}">
                <a16:creationId xmlns:a16="http://schemas.microsoft.com/office/drawing/2014/main" id="{0397CBD4-CBC6-4EE3-95B3-E28F7BC5539B}"/>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49</a:t>
            </a:fld>
            <a:endParaRPr lang="en-US" dirty="0"/>
          </a:p>
        </p:txBody>
      </p:sp>
      <p:pic>
        <p:nvPicPr>
          <p:cNvPr id="4" name="Picture 3" descr="A table with numbers and a number on it&#10;&#10;AI-generated content may be incorrect.">
            <a:extLst>
              <a:ext uri="{FF2B5EF4-FFF2-40B4-BE49-F238E27FC236}">
                <a16:creationId xmlns:a16="http://schemas.microsoft.com/office/drawing/2014/main" id="{FAA7F2EF-E338-AC2F-B9F3-BF57E13059DE}"/>
              </a:ext>
            </a:extLst>
          </p:cNvPr>
          <p:cNvPicPr>
            <a:picLocks noChangeAspect="1"/>
          </p:cNvPicPr>
          <p:nvPr/>
        </p:nvPicPr>
        <p:blipFill>
          <a:blip r:embed="rId2"/>
          <a:stretch>
            <a:fillRect/>
          </a:stretch>
        </p:blipFill>
        <p:spPr>
          <a:xfrm>
            <a:off x="2181068" y="2405148"/>
            <a:ext cx="8959801" cy="19599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15634FF-89EC-AE30-BF66-6A03420D70E4}"/>
              </a:ext>
            </a:extLst>
          </p:cNvPr>
          <p:cNvPicPr>
            <a:picLocks noChangeAspect="1"/>
          </p:cNvPicPr>
          <p:nvPr/>
        </p:nvPicPr>
        <p:blipFill>
          <a:blip r:embed="rId2">
            <a:lum/>
            <a:alphaModFix/>
          </a:blip>
          <a:srcRect/>
          <a:stretch>
            <a:fillRect/>
          </a:stretch>
        </p:blipFill>
        <p:spPr>
          <a:xfrm>
            <a:off x="1524180" y="1556792"/>
            <a:ext cx="9143640" cy="4249440"/>
          </a:xfrm>
          <a:prstGeom prst="rect">
            <a:avLst/>
          </a:prstGeom>
          <a:noFill/>
          <a:ln>
            <a:noFill/>
          </a:ln>
        </p:spPr>
      </p:pic>
    </p:spTree>
    <p:extLst>
      <p:ext uri="{BB962C8B-B14F-4D97-AF65-F5344CB8AC3E}">
        <p14:creationId xmlns:p14="http://schemas.microsoft.com/office/powerpoint/2010/main" val="367883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DAB844-990B-4C30-B49B-F9BD60478B47}"/>
              </a:ext>
            </a:extLst>
          </p:cNvPr>
          <p:cNvSpPr>
            <a:spLocks noGrp="1"/>
          </p:cNvSpPr>
          <p:nvPr>
            <p:ph type="title"/>
          </p:nvPr>
        </p:nvSpPr>
        <p:spPr/>
        <p:txBody>
          <a:bodyPr/>
          <a:lstStyle/>
          <a:p>
            <a:r>
              <a:rPr lang="en-US" dirty="0"/>
              <a:t>Interpreting Model Parameters</a:t>
            </a:r>
          </a:p>
        </p:txBody>
      </p:sp>
      <p:sp>
        <p:nvSpPr>
          <p:cNvPr id="9" name="Content Placeholder 8">
            <a:extLst>
              <a:ext uri="{FF2B5EF4-FFF2-40B4-BE49-F238E27FC236}">
                <a16:creationId xmlns:a16="http://schemas.microsoft.com/office/drawing/2014/main" id="{7357AED6-89C6-4BBF-AC3C-436B001B314C}"/>
              </a:ext>
            </a:extLst>
          </p:cNvPr>
          <p:cNvSpPr>
            <a:spLocks noGrp="1"/>
          </p:cNvSpPr>
          <p:nvPr>
            <p:ph idx="1"/>
          </p:nvPr>
        </p:nvSpPr>
        <p:spPr/>
        <p:txBody>
          <a:bodyPr/>
          <a:lstStyle/>
          <a:p>
            <a:r>
              <a:rPr lang="en-US" i="1" dirty="0"/>
              <a:t>b</a:t>
            </a:r>
            <a:r>
              <a:rPr lang="en-US" dirty="0"/>
              <a:t>-values:</a:t>
            </a:r>
          </a:p>
          <a:p>
            <a:pPr lvl="1"/>
            <a:r>
              <a:rPr lang="en-US" dirty="0"/>
              <a:t>The change in the outcome associated with a unit change in the predictor.</a:t>
            </a:r>
          </a:p>
          <a:p>
            <a:pPr lvl="1"/>
            <a:r>
              <a:rPr lang="en-US" dirty="0"/>
              <a:t>E.g., </a:t>
            </a:r>
            <a:r>
              <a:rPr lang="en-US" b="1" dirty="0"/>
              <a:t>Advertising budget</a:t>
            </a:r>
            <a:r>
              <a:rPr lang="en-US" dirty="0"/>
              <a:t>: </a:t>
            </a:r>
            <a:r>
              <a:rPr lang="en-US" i="1" dirty="0"/>
              <a:t>b</a:t>
            </a:r>
            <a:r>
              <a:rPr lang="en-US" dirty="0"/>
              <a:t> = 0.085</a:t>
            </a:r>
          </a:p>
          <a:p>
            <a:pPr lvl="2"/>
            <a:r>
              <a:rPr lang="en-US"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p:txBody>
      </p:sp>
      <p:sp>
        <p:nvSpPr>
          <p:cNvPr id="4" name="Slide Number Placeholder 3">
            <a:extLst>
              <a:ext uri="{FF2B5EF4-FFF2-40B4-BE49-F238E27FC236}">
                <a16:creationId xmlns:a16="http://schemas.microsoft.com/office/drawing/2014/main" id="{D2CEE8BC-0F87-4FF8-A00B-E6A565B1125F}"/>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1723-CD2B-1057-30D8-0C3F274D0C5B}"/>
              </a:ext>
            </a:extLst>
          </p:cNvPr>
          <p:cNvSpPr>
            <a:spLocks noGrp="1"/>
          </p:cNvSpPr>
          <p:nvPr>
            <p:ph type="title"/>
          </p:nvPr>
        </p:nvSpPr>
        <p:spPr/>
        <p:txBody>
          <a:bodyPr/>
          <a:lstStyle/>
          <a:p>
            <a:r>
              <a:rPr lang="en-NL" dirty="0"/>
              <a:t>Regression Exercises</a:t>
            </a:r>
          </a:p>
        </p:txBody>
      </p:sp>
      <p:pic>
        <p:nvPicPr>
          <p:cNvPr id="7" name="Picture 6" descr="Cartoon person with glasses and a hand up&#10;&#10;AI-generated content may be incorrect.">
            <a:extLst>
              <a:ext uri="{FF2B5EF4-FFF2-40B4-BE49-F238E27FC236}">
                <a16:creationId xmlns:a16="http://schemas.microsoft.com/office/drawing/2014/main" id="{C8610372-DE70-77F6-C587-6D670A8AFBE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413CD28-2222-A91D-B034-3DBBC754BD4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1523693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Moderation</a:t>
            </a:r>
          </a:p>
        </p:txBody>
      </p:sp>
      <p:sp>
        <p:nvSpPr>
          <p:cNvPr id="6" name="Content Placeholder 5"/>
          <p:cNvSpPr>
            <a:spLocks noGrp="1"/>
          </p:cNvSpPr>
          <p:nvPr>
            <p:ph idx="1"/>
          </p:nvPr>
        </p:nvSpPr>
        <p:spPr>
          <a:xfrm>
            <a:off x="2152650" y="2020389"/>
            <a:ext cx="8695878" cy="766467"/>
          </a:xfrm>
        </p:spPr>
        <p:txBody>
          <a:bodyPr/>
          <a:lstStyle/>
          <a:p>
            <a:pPr algn="ctr"/>
            <a:r>
              <a:rPr lang="en-US" dirty="0"/>
              <a:t>Figure 10.2 Diagram of the </a:t>
            </a:r>
            <a:r>
              <a:rPr lang="en-US" i="1" dirty="0"/>
              <a:t>conceptual</a:t>
            </a:r>
            <a:r>
              <a:rPr lang="en-US" dirty="0"/>
              <a:t> moderation model</a:t>
            </a:r>
          </a:p>
        </p:txBody>
      </p:sp>
      <p:pic>
        <p:nvPicPr>
          <p:cNvPr id="5" name="Picture 4" descr="A blue box on the left-hand side is labelled, Predictor. An arrow passes from the Predictor box to the right and points to a second blue box labelled, Outcome. &#10;An orange box, labelled Moderator, is positioned above the space between the 2 blue boxes. An arrow points downwards and intersects with the right directional arrow between the 2 blue boxes. The moderator influences the outcome from the predictor.">
            <a:extLst>
              <a:ext uri="{FF2B5EF4-FFF2-40B4-BE49-F238E27FC236}">
                <a16:creationId xmlns:a16="http://schemas.microsoft.com/office/drawing/2014/main" id="{176C83ED-E9A7-465F-A42B-C5DEDB833EB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4530"/>
          <a:stretch/>
        </p:blipFill>
        <p:spPr>
          <a:xfrm>
            <a:off x="1580047" y="3284984"/>
            <a:ext cx="9755805" cy="2232248"/>
          </a:xfrm>
          <a:prstGeom prst="rect">
            <a:avLst/>
          </a:prstGeom>
        </p:spPr>
      </p:pic>
      <p:sp>
        <p:nvSpPr>
          <p:cNvPr id="8" name="Slide Number Placeholder 7">
            <a:extLst>
              <a:ext uri="{FF2B5EF4-FFF2-40B4-BE49-F238E27FC236}">
                <a16:creationId xmlns:a16="http://schemas.microsoft.com/office/drawing/2014/main" id="{5F0B95C4-507C-4678-8C26-43C9850B9CF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52</a:t>
            </a:fld>
            <a:endParaRPr lang="en-US" dirty="0"/>
          </a:p>
        </p:txBody>
      </p:sp>
    </p:spTree>
    <p:extLst>
      <p:ext uri="{BB962C8B-B14F-4D97-AF65-F5344CB8AC3E}">
        <p14:creationId xmlns:p14="http://schemas.microsoft.com/office/powerpoint/2010/main" val="376425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Do violent video games make people antisocial? </a:t>
            </a:r>
          </a:p>
          <a:p>
            <a:r>
              <a:rPr lang="en-US" dirty="0"/>
              <a:t>Participants</a:t>
            </a:r>
          </a:p>
          <a:p>
            <a:pPr lvl="1"/>
            <a:r>
              <a:rPr lang="en-US" dirty="0"/>
              <a:t>442 youths</a:t>
            </a:r>
          </a:p>
          <a:p>
            <a:r>
              <a:rPr lang="en-US" dirty="0"/>
              <a:t>Variables</a:t>
            </a:r>
          </a:p>
          <a:p>
            <a:pPr lvl="1"/>
            <a:r>
              <a:rPr lang="en-US" dirty="0"/>
              <a:t>Aggression</a:t>
            </a:r>
          </a:p>
          <a:p>
            <a:pPr lvl="1"/>
            <a:r>
              <a:rPr lang="en-US" dirty="0"/>
              <a:t>Callous unemotional traits (</a:t>
            </a:r>
            <a:r>
              <a:rPr lang="en-US" dirty="0" err="1"/>
              <a:t>CaUnTs</a:t>
            </a:r>
            <a:r>
              <a:rPr lang="en-US" dirty="0"/>
              <a:t>)</a:t>
            </a:r>
          </a:p>
          <a:p>
            <a:pPr lvl="1"/>
            <a:r>
              <a:rPr lang="en-US" dirty="0"/>
              <a:t>Number of hours spent playing video games per week</a:t>
            </a:r>
          </a:p>
          <a:p>
            <a:r>
              <a:rPr lang="en-US" dirty="0"/>
              <a:t>Is ‘</a:t>
            </a:r>
            <a:r>
              <a:rPr lang="en-US" dirty="0" err="1"/>
              <a:t>CaUnTs</a:t>
            </a:r>
            <a:r>
              <a:rPr lang="en-US" dirty="0"/>
              <a:t>’ a moderator?</a:t>
            </a:r>
          </a:p>
          <a:p>
            <a:r>
              <a:rPr lang="en-US" dirty="0"/>
              <a:t>Warning </a:t>
            </a:r>
          </a:p>
          <a:p>
            <a:pPr lvl="1"/>
            <a:r>
              <a:rPr lang="en-US" dirty="0">
                <a:hlinkClick r:id="rId2"/>
              </a:rPr>
              <a:t>That’s a Lot to Process! Pitfalls of Popular Path Models</a:t>
            </a:r>
            <a:endParaRPr lang="en-US" dirty="0"/>
          </a:p>
          <a:p>
            <a:endParaRPr lang="en-US" dirty="0"/>
          </a:p>
          <a:p>
            <a:pPr lvl="1"/>
            <a:endParaRPr lang="en-US" dirty="0"/>
          </a:p>
        </p:txBody>
      </p:sp>
      <p:sp>
        <p:nvSpPr>
          <p:cNvPr id="6" name="Slide Number Placeholder 5">
            <a:extLst>
              <a:ext uri="{FF2B5EF4-FFF2-40B4-BE49-F238E27FC236}">
                <a16:creationId xmlns:a16="http://schemas.microsoft.com/office/drawing/2014/main" id="{E59F5B6B-02B5-4CF0-A724-82768180A5BA}"/>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53</a:t>
            </a:fld>
            <a:endParaRPr lang="en-US" dirty="0"/>
          </a:p>
        </p:txBody>
      </p:sp>
      <p:pic>
        <p:nvPicPr>
          <p:cNvPr id="2050" name="Picture 2" descr="Free sign warning danger vector">
            <a:extLst>
              <a:ext uri="{FF2B5EF4-FFF2-40B4-BE49-F238E27FC236}">
                <a16:creationId xmlns:a16="http://schemas.microsoft.com/office/drawing/2014/main" id="{9C9C7652-416F-D6A6-1D46-00CAF8B1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923" y="5090956"/>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9CA8-5FC8-9A5D-EA29-D0736F0EC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1A793-029D-03D4-E441-48C3EE801995}"/>
              </a:ext>
            </a:extLst>
          </p:cNvPr>
          <p:cNvSpPr>
            <a:spLocks noGrp="1"/>
          </p:cNvSpPr>
          <p:nvPr>
            <p:ph type="title"/>
          </p:nvPr>
        </p:nvSpPr>
        <p:spPr/>
        <p:txBody>
          <a:bodyPr/>
          <a:lstStyle/>
          <a:p>
            <a:r>
              <a:rPr lang="en-US" dirty="0"/>
              <a:t>Moderation</a:t>
            </a:r>
          </a:p>
        </p:txBody>
      </p:sp>
      <p:sp>
        <p:nvSpPr>
          <p:cNvPr id="6" name="Content Placeholder 5">
            <a:extLst>
              <a:ext uri="{FF2B5EF4-FFF2-40B4-BE49-F238E27FC236}">
                <a16:creationId xmlns:a16="http://schemas.microsoft.com/office/drawing/2014/main" id="{5E727E30-3AF9-DA38-1E47-559E1A73C72B}"/>
              </a:ext>
            </a:extLst>
          </p:cNvPr>
          <p:cNvSpPr>
            <a:spLocks noGrp="1"/>
          </p:cNvSpPr>
          <p:nvPr>
            <p:ph idx="1"/>
          </p:nvPr>
        </p:nvSpPr>
        <p:spPr>
          <a:xfrm>
            <a:off x="2122266" y="1507471"/>
            <a:ext cx="8695878" cy="766467"/>
          </a:xfrm>
        </p:spPr>
        <p:txBody>
          <a:bodyPr/>
          <a:lstStyle/>
          <a:p>
            <a:pPr algn="ctr"/>
            <a:r>
              <a:rPr lang="en-US" dirty="0"/>
              <a:t>Figure 10.4 Callousness as a moderator</a:t>
            </a:r>
          </a:p>
        </p:txBody>
      </p:sp>
      <p:sp>
        <p:nvSpPr>
          <p:cNvPr id="8" name="Slide Number Placeholder 7">
            <a:extLst>
              <a:ext uri="{FF2B5EF4-FFF2-40B4-BE49-F238E27FC236}">
                <a16:creationId xmlns:a16="http://schemas.microsoft.com/office/drawing/2014/main" id="{3F984A35-6322-2A77-4481-3B177A333744}"/>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54</a:t>
            </a:fld>
            <a:endParaRPr lang="en-US" dirty="0"/>
          </a:p>
        </p:txBody>
      </p:sp>
      <p:pic>
        <p:nvPicPr>
          <p:cNvPr id="2" name="Picture 1" descr="Graph 1. No moderation or Interaction.&#10;Predicted aggression is plotted on the Z-axis. Video Games are plotted on the X-axis. Callous Traits are plotted on the Y-axis.&#10;The regression plane trapezium is tilted at a right-angle along the Z-axis. Annotations state that Callous traits range from low to high along the plane on both the X and Z axes.&#10;Aggression increases in line with the number of hours playing video games and the level of callousness.&#10;Graph 2. Moderation or Interaction.&#10;Predicted aggression is plotted on the Z-axis. Video Games are plotted on the X-axis. Callous Traits are plotted on the Y-axis.&#10;The regression plane trapezium is slightly twisted along the Z-axis. Annotations state that Callous traits range from low to high along the plane on the Z axis and from medium to low on the X-axis.&#10;Aggression increases in line with the number of hours playing video games and the level of callousness, but at low callousness levels, the level of aggression decreases.&#10;">
            <a:extLst>
              <a:ext uri="{FF2B5EF4-FFF2-40B4-BE49-F238E27FC236}">
                <a16:creationId xmlns:a16="http://schemas.microsoft.com/office/drawing/2014/main" id="{49253D78-315E-AB82-5DEC-B730A48ED99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8756"/>
          <a:stretch/>
        </p:blipFill>
        <p:spPr>
          <a:xfrm>
            <a:off x="2019179" y="2412910"/>
            <a:ext cx="8153641" cy="4447540"/>
          </a:xfrm>
          <a:prstGeom prst="rect">
            <a:avLst/>
          </a:prstGeom>
        </p:spPr>
      </p:pic>
    </p:spTree>
    <p:extLst>
      <p:ext uri="{BB962C8B-B14F-4D97-AF65-F5344CB8AC3E}">
        <p14:creationId xmlns:p14="http://schemas.microsoft.com/office/powerpoint/2010/main" val="429418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10.6 The main menu for running moderation analysis in the Process module</a:t>
            </a:r>
          </a:p>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4C07141D-049E-1DE7-EBB3-247A863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568" y="3077987"/>
            <a:ext cx="5108864" cy="3356308"/>
          </a:xfrm>
          <a:prstGeom prst="rect">
            <a:avLst/>
          </a:prstGeom>
        </p:spPr>
      </p:pic>
    </p:spTree>
    <p:extLst>
      <p:ext uri="{BB962C8B-B14F-4D97-AF65-F5344CB8AC3E}">
        <p14:creationId xmlns:p14="http://schemas.microsoft.com/office/powerpoint/2010/main" val="722854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10.7 Menu for the model builder for a moderation analysis</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471E01FE-35FF-737F-3482-B34F0F11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00632"/>
            <a:ext cx="7772400" cy="2565400"/>
          </a:xfrm>
          <a:prstGeom prst="rect">
            <a:avLst/>
          </a:prstGeom>
        </p:spPr>
      </p:pic>
    </p:spTree>
    <p:extLst>
      <p:ext uri="{BB962C8B-B14F-4D97-AF65-F5344CB8AC3E}">
        <p14:creationId xmlns:p14="http://schemas.microsoft.com/office/powerpoint/2010/main" val="1985409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AF3D3-15AA-4B9B-AA0D-8F91A2FB09D2}"/>
              </a:ext>
            </a:extLst>
          </p:cNvPr>
          <p:cNvSpPr>
            <a:spLocks noGrp="1"/>
          </p:cNvSpPr>
          <p:nvPr>
            <p:ph type="title"/>
          </p:nvPr>
        </p:nvSpPr>
        <p:spPr/>
        <p:txBody>
          <a:bodyPr>
            <a:noAutofit/>
          </a:bodyPr>
          <a:lstStyle/>
          <a:p>
            <a:r>
              <a:rPr lang="en-US" sz="2800" dirty="0"/>
              <a:t>Figure 10.9 </a:t>
            </a:r>
            <a:r>
              <a:rPr lang="en-GB" sz="2800" dirty="0">
                <a:effectLst/>
                <a:latin typeface="Helvetica" pitchFamily="2" charset="0"/>
              </a:rPr>
              <a:t>Plotting the interaction effect using </a:t>
            </a:r>
            <a:r>
              <a:rPr lang="en-GB" sz="2800" dirty="0" err="1">
                <a:effectLst/>
                <a:latin typeface="Helvetica" pitchFamily="2" charset="0"/>
              </a:rPr>
              <a:t>Flexplot</a:t>
            </a:r>
            <a:r>
              <a:rPr lang="en-GB" sz="2800" dirty="0">
                <a:effectLst/>
                <a:latin typeface="Helvetica" pitchFamily="2" charset="0"/>
              </a:rPr>
              <a:t>, where Callous traits is binned</a:t>
            </a:r>
            <a:endParaRPr lang="en-US" sz="2800" dirty="0"/>
          </a:p>
        </p:txBody>
      </p:sp>
      <p:sp>
        <p:nvSpPr>
          <p:cNvPr id="2" name="Slide Number Placeholder 1">
            <a:extLst>
              <a:ext uri="{FF2B5EF4-FFF2-40B4-BE49-F238E27FC236}">
                <a16:creationId xmlns:a16="http://schemas.microsoft.com/office/drawing/2014/main" id="{556F6DEB-B608-496E-8668-A009A01F5DD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57</a:t>
            </a:fld>
            <a:endParaRPr lang="en-US" dirty="0"/>
          </a:p>
        </p:txBody>
      </p:sp>
      <p:pic>
        <p:nvPicPr>
          <p:cNvPr id="4" name="Picture 3" descr="A diagram of a video game&#10;&#10;Description automatically generated">
            <a:extLst>
              <a:ext uri="{FF2B5EF4-FFF2-40B4-BE49-F238E27FC236}">
                <a16:creationId xmlns:a16="http://schemas.microsoft.com/office/drawing/2014/main" id="{A2EBCB41-143F-BAEC-509A-F8B0399BB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18" y="1889706"/>
            <a:ext cx="6442364" cy="4831773"/>
          </a:xfrm>
          <a:prstGeom prst="rect">
            <a:avLst/>
          </a:prstGeom>
        </p:spPr>
      </p:pic>
    </p:spTree>
    <p:extLst>
      <p:ext uri="{BB962C8B-B14F-4D97-AF65-F5344CB8AC3E}">
        <p14:creationId xmlns:p14="http://schemas.microsoft.com/office/powerpoint/2010/main" val="8192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7" name="Content Placeholder 6">
            <a:extLst>
              <a:ext uri="{FF2B5EF4-FFF2-40B4-BE49-F238E27FC236}">
                <a16:creationId xmlns:a16="http://schemas.microsoft.com/office/drawing/2014/main" id="{115E292F-6F15-4824-AFFC-B26C0FF12716}"/>
              </a:ext>
            </a:extLst>
          </p:cNvPr>
          <p:cNvSpPr>
            <a:spLocks noGrp="1"/>
          </p:cNvSpPr>
          <p:nvPr>
            <p:ph idx="1"/>
          </p:nvPr>
        </p:nvSpPr>
        <p:spPr>
          <a:xfrm>
            <a:off x="2152650" y="2020388"/>
            <a:ext cx="7886700" cy="840258"/>
          </a:xfrm>
        </p:spPr>
        <p:txBody>
          <a:bodyPr/>
          <a:lstStyle/>
          <a:p>
            <a:pPr algn="ctr"/>
            <a:r>
              <a:rPr lang="en-US" dirty="0"/>
              <a:t>Figure 11.9 Diagram of a mediation model</a:t>
            </a:r>
          </a:p>
        </p:txBody>
      </p:sp>
      <p:pic>
        <p:nvPicPr>
          <p:cNvPr id="10" name="Picture 9" descr="Flowchart 1. Simple Relationship.&#10;A box on the left-hand side, labelled Predictor, is connected to a box, labelled Outcome, on the right-hand side, by a right directional arrow. The arrow is labelled Total Effect.&#10;Flowchart 2. Mediated Relationship.&#10;A box on the left-hand side, labelled Predictor, is connected to a box, labelled Outcome, on the right-hand side, by a right directional arrow. The arrow is labelled C. The direct link between Predictor and Outcome is known as the Direct Effect.&#10;A third box, labelled Mediator, is positioned above the gap between the 2 other boxes. An arrow, labelled A, links Predictor to Mediator. A second arrow, labelled B, links Mediator to Outcome. The inclusion of the Mediator is known as the Indirect Effect.">
            <a:extLst>
              <a:ext uri="{FF2B5EF4-FFF2-40B4-BE49-F238E27FC236}">
                <a16:creationId xmlns:a16="http://schemas.microsoft.com/office/drawing/2014/main" id="{5CF69BC1-F923-419D-ABD1-2E0E7D02B6B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95" b="10345"/>
          <a:stretch>
            <a:fillRect/>
          </a:stretch>
        </p:blipFill>
        <p:spPr>
          <a:xfrm>
            <a:off x="3381218" y="2780928"/>
            <a:ext cx="5429564" cy="3831043"/>
          </a:xfrm>
          <a:prstGeom prst="rect">
            <a:avLst/>
          </a:prstGeom>
        </p:spPr>
      </p:pic>
    </p:spTree>
    <p:extLst>
      <p:ext uri="{BB962C8B-B14F-4D97-AF65-F5344CB8AC3E}">
        <p14:creationId xmlns:p14="http://schemas.microsoft.com/office/powerpoint/2010/main" val="1589416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Mediation Example</a:t>
            </a:r>
          </a:p>
        </p:txBody>
      </p:sp>
      <p:sp>
        <p:nvSpPr>
          <p:cNvPr id="7" name="Content Placeholder 6">
            <a:extLst>
              <a:ext uri="{FF2B5EF4-FFF2-40B4-BE49-F238E27FC236}">
                <a16:creationId xmlns:a16="http://schemas.microsoft.com/office/drawing/2014/main" id="{714BB977-DACB-43AA-88B2-7D1DD3E37FB0}"/>
              </a:ext>
            </a:extLst>
          </p:cNvPr>
          <p:cNvSpPr>
            <a:spLocks noGrp="1"/>
          </p:cNvSpPr>
          <p:nvPr>
            <p:ph idx="1"/>
          </p:nvPr>
        </p:nvSpPr>
        <p:spPr>
          <a:xfrm>
            <a:off x="2152650" y="2020388"/>
            <a:ext cx="7886700" cy="1184206"/>
          </a:xfrm>
        </p:spPr>
        <p:txBody>
          <a:bodyPr/>
          <a:lstStyle/>
          <a:p>
            <a:pPr algn="ctr"/>
            <a:r>
              <a:rPr lang="en-US" dirty="0"/>
              <a:t>Figure 10.12 Diagram of a mediation model from Lambert et al. (2012)</a:t>
            </a:r>
          </a:p>
        </p:txBody>
      </p:sp>
      <p:pic>
        <p:nvPicPr>
          <p:cNvPr id="9" name="Picture 8" descr="A box on the left-hand side, labelled Pornography Consumption, is connected to a box, labelled Infidelity, on the right-hand side, by a right directional arrow. The arrow is labelled C. The direct link between Pornography Consumption and Infidelity is known as the Direct Effect.&#10;A third box, labelled Relationship Commitment, is positioned above the gap between the 2 other boxes. An arrow, labelled A, links Pornography Consumption to Relationship Commitment. A second arrow, labelled B, links Relationship Commitment to Infidelity. The inclusion of the Relationship Commitment is known as the Indirect Effect.">
            <a:extLst>
              <a:ext uri="{FF2B5EF4-FFF2-40B4-BE49-F238E27FC236}">
                <a16:creationId xmlns:a16="http://schemas.microsoft.com/office/drawing/2014/main" id="{471AB71F-FF36-4A5C-8EAC-181179FE1A7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1849" b="10845"/>
          <a:stretch>
            <a:fillRect/>
          </a:stretch>
        </p:blipFill>
        <p:spPr>
          <a:xfrm>
            <a:off x="3350734" y="3501008"/>
            <a:ext cx="5490532" cy="2743200"/>
          </a:xfrm>
          <a:prstGeom prst="rect">
            <a:avLst/>
          </a:prstGeom>
        </p:spPr>
      </p:pic>
    </p:spTree>
    <p:extLst>
      <p:ext uri="{BB962C8B-B14F-4D97-AF65-F5344CB8AC3E}">
        <p14:creationId xmlns:p14="http://schemas.microsoft.com/office/powerpoint/2010/main" val="326535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6C04-F572-1D70-752E-A62C6A0226D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D61D3D2E-34A8-CF13-612A-9A1FF45CDDFB}"/>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8FA2E762-C71C-1C6F-5CF1-FD44D3693CB8}"/>
              </a:ext>
            </a:extLst>
          </p:cNvPr>
          <p:cNvPicPr>
            <a:picLocks noChangeAspect="1"/>
          </p:cNvPicPr>
          <p:nvPr/>
        </p:nvPicPr>
        <p:blipFill>
          <a:blip r:embed="rId2">
            <a:lum/>
            <a:alphaModFix/>
          </a:blip>
          <a:srcRect/>
          <a:stretch/>
        </p:blipFill>
        <p:spPr>
          <a:xfrm>
            <a:off x="1529438" y="1556792"/>
            <a:ext cx="9133124" cy="4249440"/>
          </a:xfrm>
          <a:prstGeom prst="rect">
            <a:avLst/>
          </a:prstGeom>
          <a:noFill/>
          <a:ln>
            <a:noFill/>
          </a:ln>
        </p:spPr>
      </p:pic>
      <p:sp>
        <p:nvSpPr>
          <p:cNvPr id="3" name="Freeform 2">
            <a:extLst>
              <a:ext uri="{FF2B5EF4-FFF2-40B4-BE49-F238E27FC236}">
                <a16:creationId xmlns:a16="http://schemas.microsoft.com/office/drawing/2014/main" id="{1DC9220C-CB6D-3B7D-655E-A21D81A24FBB}"/>
              </a:ext>
            </a:extLst>
          </p:cNvPr>
          <p:cNvSpPr/>
          <p:nvPr/>
        </p:nvSpPr>
        <p:spPr>
          <a:xfrm>
            <a:off x="1583473" y="1844824"/>
            <a:ext cx="1920239" cy="3966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0000"/>
            </a:solidFill>
            <a:prstDash val="solid"/>
          </a:ln>
        </p:spPr>
        <p:txBody>
          <a:bodyPr wrap="none" lIns="108360" tIns="63359" rIns="108360" bIns="63359"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03366"/>
              </a:solidFill>
              <a:latin typeface="Times New Roman" pitchFamily="18"/>
              <a:ea typeface="Microsoft YaHei" pitchFamily="2"/>
              <a:cs typeface="Microsoft YaHei" pitchFamily="2"/>
            </a:endParaRPr>
          </a:p>
        </p:txBody>
      </p:sp>
    </p:spTree>
    <p:extLst>
      <p:ext uri="{BB962C8B-B14F-4D97-AF65-F5344CB8AC3E}">
        <p14:creationId xmlns:p14="http://schemas.microsoft.com/office/powerpoint/2010/main" val="2437902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Analysis in JASP</a:t>
            </a:r>
          </a:p>
        </p:txBody>
      </p:sp>
      <p:sp>
        <p:nvSpPr>
          <p:cNvPr id="7" name="Content Placeholder 6">
            <a:extLst>
              <a:ext uri="{FF2B5EF4-FFF2-40B4-BE49-F238E27FC236}">
                <a16:creationId xmlns:a16="http://schemas.microsoft.com/office/drawing/2014/main" id="{42B54595-B663-42C4-8D38-D8A0049BDBFB}"/>
              </a:ext>
            </a:extLst>
          </p:cNvPr>
          <p:cNvSpPr>
            <a:spLocks noGrp="1"/>
          </p:cNvSpPr>
          <p:nvPr>
            <p:ph idx="1"/>
          </p:nvPr>
        </p:nvSpPr>
        <p:spPr>
          <a:xfrm>
            <a:off x="2152650" y="2020389"/>
            <a:ext cx="8335838" cy="798313"/>
          </a:xfrm>
        </p:spPr>
        <p:txBody>
          <a:bodyPr/>
          <a:lstStyle/>
          <a:p>
            <a:pPr algn="ctr"/>
            <a:r>
              <a:rPr lang="en-US" dirty="0"/>
              <a:t>Figure 10.14 The menu for specifying a mediation path</a:t>
            </a:r>
          </a:p>
        </p:txBody>
      </p:sp>
      <p:pic>
        <p:nvPicPr>
          <p:cNvPr id="3" name="Picture 2" descr="Specifying the mediation path by selecting which relationship is being mediated, and which variable is the mediator. This is done using the path specifier mode">
            <a:extLst>
              <a:ext uri="{FF2B5EF4-FFF2-40B4-BE49-F238E27FC236}">
                <a16:creationId xmlns:a16="http://schemas.microsoft.com/office/drawing/2014/main" id="{100AE7CD-A4E6-30E4-4B5F-F71D8D6ECEB7}"/>
              </a:ext>
            </a:extLst>
          </p:cNvPr>
          <p:cNvPicPr>
            <a:picLocks noChangeAspect="1"/>
          </p:cNvPicPr>
          <p:nvPr/>
        </p:nvPicPr>
        <p:blipFill>
          <a:blip r:embed="rId2"/>
          <a:stretch>
            <a:fillRect/>
          </a:stretch>
        </p:blipFill>
        <p:spPr>
          <a:xfrm>
            <a:off x="3588195" y="2954954"/>
            <a:ext cx="4341801" cy="3265147"/>
          </a:xfrm>
          <a:prstGeom prst="rect">
            <a:avLst/>
          </a:prstGeom>
        </p:spPr>
      </p:pic>
    </p:spTree>
    <p:extLst>
      <p:ext uri="{BB962C8B-B14F-4D97-AF65-F5344CB8AC3E}">
        <p14:creationId xmlns:p14="http://schemas.microsoft.com/office/powerpoint/2010/main" val="4097753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Model with Two Mediators</a:t>
            </a:r>
          </a:p>
        </p:txBody>
      </p:sp>
      <p:sp>
        <p:nvSpPr>
          <p:cNvPr id="9" name="Content Placeholder 8">
            <a:extLst>
              <a:ext uri="{FF2B5EF4-FFF2-40B4-BE49-F238E27FC236}">
                <a16:creationId xmlns:a16="http://schemas.microsoft.com/office/drawing/2014/main" id="{5C54DB3D-B650-44B4-B659-6E2C464180BC}"/>
              </a:ext>
            </a:extLst>
          </p:cNvPr>
          <p:cNvSpPr>
            <a:spLocks noGrp="1"/>
          </p:cNvSpPr>
          <p:nvPr>
            <p:ph idx="1"/>
          </p:nvPr>
        </p:nvSpPr>
        <p:spPr>
          <a:xfrm>
            <a:off x="2152650" y="2020389"/>
            <a:ext cx="7886700" cy="848647"/>
          </a:xfrm>
        </p:spPr>
        <p:txBody>
          <a:bodyPr/>
          <a:lstStyle/>
          <a:p>
            <a:pPr algn="ctr"/>
            <a:r>
              <a:rPr lang="en-US" dirty="0"/>
              <a:t>Figure 10.16 A mediation model with two mediators (Bronstein, 2019)</a:t>
            </a:r>
          </a:p>
        </p:txBody>
      </p:sp>
      <p:pic>
        <p:nvPicPr>
          <p:cNvPr id="11" name="Picture 10" descr="A box on the left-hand side, labelled Delusional Thinking, is connected to a box, labelled Belief in Fake News, on the right-hand side, by a right directional arrow. This is the Direct Effect.&#10;A third box, labelled Open-minded Thinking, is positioned above the gap between the 2 main boxes. An arrow, labelled A subscript 1, links Delusional Thinking to Open-minded Thinking. A second arrow, labelled B subscript 1, links Open-minded Thinking to Belief in Fake News. This is an Indirect Effect.&#10;A fourth box, labelled Analytic Thinking, is positioned above the Open-minded Thinking box. An arrow, labelled A subscript 2, links Delusional Thinking to Analytic Thinking. A second arrow, labelled B subscript 2, links Analytic Thinking to Belief in Fake News. This is an Indirect Effect.&#10;">
            <a:extLst>
              <a:ext uri="{FF2B5EF4-FFF2-40B4-BE49-F238E27FC236}">
                <a16:creationId xmlns:a16="http://schemas.microsoft.com/office/drawing/2014/main" id="{87CB5323-102F-4F5D-9770-BB9AA74AD88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674" b="9850"/>
          <a:stretch>
            <a:fillRect/>
          </a:stretch>
        </p:blipFill>
        <p:spPr>
          <a:xfrm>
            <a:off x="3484780" y="3093808"/>
            <a:ext cx="5222440" cy="3017520"/>
          </a:xfrm>
          <a:prstGeom prst="rect">
            <a:avLst/>
          </a:prstGeom>
        </p:spPr>
      </p:pic>
      <p:sp>
        <p:nvSpPr>
          <p:cNvPr id="7" name="Slide Number Placeholder 6">
            <a:extLst>
              <a:ext uri="{FF2B5EF4-FFF2-40B4-BE49-F238E27FC236}">
                <a16:creationId xmlns:a16="http://schemas.microsoft.com/office/drawing/2014/main" id="{38BBD642-53BC-457B-B86F-485DFBD6163C}"/>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61</a:t>
            </a:fld>
            <a:endParaRPr lang="en-US" dirty="0"/>
          </a:p>
        </p:txBody>
      </p:sp>
    </p:spTree>
    <p:extLst>
      <p:ext uri="{BB962C8B-B14F-4D97-AF65-F5344CB8AC3E}">
        <p14:creationId xmlns:p14="http://schemas.microsoft.com/office/powerpoint/2010/main" val="1354967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A19E6-E50D-48BF-8826-A4C7BB34C6FD}"/>
              </a:ext>
            </a:extLst>
          </p:cNvPr>
          <p:cNvSpPr>
            <a:spLocks noGrp="1"/>
          </p:cNvSpPr>
          <p:nvPr>
            <p:ph type="title"/>
          </p:nvPr>
        </p:nvSpPr>
        <p:spPr/>
        <p:txBody>
          <a:bodyPr>
            <a:normAutofit fontScale="90000"/>
          </a:bodyPr>
          <a:lstStyle/>
          <a:p>
            <a:r>
              <a:rPr lang="en-US" dirty="0"/>
              <a:t>Figure 10.17 The dialogue boxes for running mediation analysis with two mediators</a:t>
            </a:r>
          </a:p>
        </p:txBody>
      </p:sp>
      <p:sp>
        <p:nvSpPr>
          <p:cNvPr id="2" name="Slide Number Placeholder 1">
            <a:extLst>
              <a:ext uri="{FF2B5EF4-FFF2-40B4-BE49-F238E27FC236}">
                <a16:creationId xmlns:a16="http://schemas.microsoft.com/office/drawing/2014/main" id="{0E23629C-5A94-45D5-B22C-22F1B65A5980}"/>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62</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244D929-CF79-35BD-17D7-DAFFF433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36537"/>
            <a:ext cx="7772400" cy="3269941"/>
          </a:xfrm>
          <a:prstGeom prst="rect">
            <a:avLst/>
          </a:prstGeom>
        </p:spPr>
      </p:pic>
    </p:spTree>
    <p:extLst>
      <p:ext uri="{BB962C8B-B14F-4D97-AF65-F5344CB8AC3E}">
        <p14:creationId xmlns:p14="http://schemas.microsoft.com/office/powerpoint/2010/main" val="3019857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42B3-4BD6-97C4-28B1-8A5A49A83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59D8-577D-98D1-85BC-35B59D639EF0}"/>
              </a:ext>
            </a:extLst>
          </p:cNvPr>
          <p:cNvSpPr>
            <a:spLocks noGrp="1"/>
          </p:cNvSpPr>
          <p:nvPr>
            <p:ph type="title"/>
          </p:nvPr>
        </p:nvSpPr>
        <p:spPr/>
        <p:txBody>
          <a:bodyPr/>
          <a:lstStyle/>
          <a:p>
            <a:r>
              <a:rPr lang="en-NL" dirty="0"/>
              <a:t>Moderation &amp; Mediation</a:t>
            </a:r>
          </a:p>
        </p:txBody>
      </p:sp>
      <p:pic>
        <p:nvPicPr>
          <p:cNvPr id="7" name="Picture 6" descr="Cartoon person with glasses and a hand up&#10;&#10;AI-generated content may be incorrect.">
            <a:extLst>
              <a:ext uri="{FF2B5EF4-FFF2-40B4-BE49-F238E27FC236}">
                <a16:creationId xmlns:a16="http://schemas.microsoft.com/office/drawing/2014/main" id="{5C9C7249-47A6-1A82-6ED3-4F104075D84C}"/>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36C6A96D-E2D7-8389-30E7-EF9E9247F51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3285955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450B-A8AF-9158-9858-02285014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393D5-F237-ED66-DFAF-66BC5EB5A1C8}"/>
              </a:ext>
            </a:extLst>
          </p:cNvPr>
          <p:cNvSpPr>
            <a:spLocks noGrp="1"/>
          </p:cNvSpPr>
          <p:nvPr>
            <p:ph type="title"/>
          </p:nvPr>
        </p:nvSpPr>
        <p:spPr/>
        <p:txBody>
          <a:bodyPr/>
          <a:lstStyle/>
          <a:p>
            <a:r>
              <a:rPr lang="en-NL" dirty="0"/>
              <a:t>Comparing Means</a:t>
            </a:r>
          </a:p>
        </p:txBody>
      </p:sp>
      <p:sp>
        <p:nvSpPr>
          <p:cNvPr id="3" name="Content Placeholder 2">
            <a:extLst>
              <a:ext uri="{FF2B5EF4-FFF2-40B4-BE49-F238E27FC236}">
                <a16:creationId xmlns:a16="http://schemas.microsoft.com/office/drawing/2014/main" id="{763CBC2B-7FD1-2BF1-9644-3E04F6406A8B}"/>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3796743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ANOVA: Puppy Example</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GB" dirty="0"/>
              <a:t>A puppy therapy RCT in which we randomized people into three groups:</a:t>
            </a:r>
          </a:p>
          <a:p>
            <a:pPr marL="685800" lvl="1" indent="-457200">
              <a:lnSpc>
                <a:spcPct val="120000"/>
              </a:lnSpc>
              <a:buFont typeface="+mj-lt"/>
              <a:buAutoNum type="arabicPeriod"/>
            </a:pPr>
            <a:r>
              <a:rPr lang="en-GB" dirty="0"/>
              <a:t>A control group</a:t>
            </a:r>
          </a:p>
          <a:p>
            <a:pPr marL="685800" lvl="1" indent="-457200">
              <a:lnSpc>
                <a:spcPct val="120000"/>
              </a:lnSpc>
              <a:buFont typeface="+mj-lt"/>
              <a:buAutoNum type="arabicPeriod"/>
            </a:pPr>
            <a:r>
              <a:rPr lang="en-GB" dirty="0"/>
              <a:t>15 minutes of puppy therapy</a:t>
            </a:r>
          </a:p>
          <a:p>
            <a:pPr marL="685800" lvl="1" indent="-457200">
              <a:lnSpc>
                <a:spcPct val="120000"/>
              </a:lnSpc>
              <a:buFont typeface="+mj-lt"/>
              <a:buAutoNum type="arabicPeriod"/>
            </a:pPr>
            <a:r>
              <a:rPr lang="en-GB" dirty="0"/>
              <a:t>30 minutes of puppy contact</a:t>
            </a:r>
          </a:p>
          <a:p>
            <a:pPr>
              <a:lnSpc>
                <a:spcPct val="120000"/>
              </a:lnSpc>
            </a:pPr>
            <a:r>
              <a:rPr lang="en-GB" dirty="0"/>
              <a:t>The DV is happiness (0 = unhappy) to 10 (happy)</a:t>
            </a:r>
          </a:p>
          <a:p>
            <a:pPr>
              <a:lnSpc>
                <a:spcPct val="120000"/>
              </a:lnSpc>
            </a:pPr>
            <a:r>
              <a:rPr lang="en-GB" dirty="0"/>
              <a:t>Predictions:</a:t>
            </a:r>
          </a:p>
          <a:p>
            <a:pPr marL="685800" lvl="1" indent="-457200">
              <a:lnSpc>
                <a:spcPct val="120000"/>
              </a:lnSpc>
              <a:buFont typeface="+mj-lt"/>
              <a:buAutoNum type="arabicPeriod"/>
            </a:pPr>
            <a:r>
              <a:rPr lang="en-GB" dirty="0"/>
              <a:t>Any form of puppy therapy should be better than the control (i.e. higher happiness scores).</a:t>
            </a:r>
          </a:p>
          <a:p>
            <a:pPr marL="685800" lvl="1" indent="-457200">
              <a:lnSpc>
                <a:spcPct val="120000"/>
              </a:lnSpc>
              <a:buFont typeface="+mj-lt"/>
              <a:buAutoNum type="arabicPeriod"/>
            </a:pPr>
            <a:r>
              <a:rPr lang="en-GB" dirty="0"/>
              <a:t>A dose-response hypothesis that as exposure time increases (from 15 to 30 minutes), happiness will increase too</a:t>
            </a:r>
          </a:p>
        </p:txBody>
      </p:sp>
      <p:sp>
        <p:nvSpPr>
          <p:cNvPr id="6" name="Slide Number Placeholder 5">
            <a:extLst>
              <a:ext uri="{FF2B5EF4-FFF2-40B4-BE49-F238E27FC236}">
                <a16:creationId xmlns:a16="http://schemas.microsoft.com/office/drawing/2014/main" id="{6C5B3057-627D-455A-AB12-1ABAB79BB8E4}"/>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65</a:t>
            </a:fld>
            <a:endParaRPr lang="en-US" dirty="0"/>
          </a:p>
        </p:txBody>
      </p:sp>
    </p:spTree>
    <p:extLst>
      <p:ext uri="{BB962C8B-B14F-4D97-AF65-F5344CB8AC3E}">
        <p14:creationId xmlns:p14="http://schemas.microsoft.com/office/powerpoint/2010/main" val="1754958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0177-451A-B05B-5079-9912AEC72E03}"/>
              </a:ext>
            </a:extLst>
          </p:cNvPr>
          <p:cNvSpPr>
            <a:spLocks noGrp="1"/>
          </p:cNvSpPr>
          <p:nvPr>
            <p:ph type="title"/>
          </p:nvPr>
        </p:nvSpPr>
        <p:spPr/>
        <p:txBody>
          <a:bodyPr/>
          <a:lstStyle/>
          <a:p>
            <a:r>
              <a:rPr lang="en-NL" dirty="0"/>
              <a:t>ANOVA</a:t>
            </a:r>
          </a:p>
        </p:txBody>
      </p:sp>
      <p:pic>
        <p:nvPicPr>
          <p:cNvPr id="6" name="Picture 5" descr="A dog's face on a graph&#10;&#10;AI-generated content may be incorrect.">
            <a:extLst>
              <a:ext uri="{FF2B5EF4-FFF2-40B4-BE49-F238E27FC236}">
                <a16:creationId xmlns:a16="http://schemas.microsoft.com/office/drawing/2014/main" id="{3C2D7443-1F8C-FE83-74AD-BD08F7B6846A}"/>
              </a:ext>
            </a:extLst>
          </p:cNvPr>
          <p:cNvPicPr>
            <a:picLocks noChangeAspect="1"/>
          </p:cNvPicPr>
          <p:nvPr/>
        </p:nvPicPr>
        <p:blipFill>
          <a:blip r:embed="rId2"/>
          <a:stretch>
            <a:fillRect/>
          </a:stretch>
        </p:blipFill>
        <p:spPr>
          <a:xfrm>
            <a:off x="3215680" y="1373888"/>
            <a:ext cx="5586705" cy="5475764"/>
          </a:xfrm>
          <a:prstGeom prst="rect">
            <a:avLst/>
          </a:prstGeom>
        </p:spPr>
      </p:pic>
    </p:spTree>
    <p:extLst>
      <p:ext uri="{BB962C8B-B14F-4D97-AF65-F5344CB8AC3E}">
        <p14:creationId xmlns:p14="http://schemas.microsoft.com/office/powerpoint/2010/main" val="89311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B7-38E1-31A4-73FF-6A486CC3C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DDA1B-5727-ADA9-AF4A-43789B290DB8}"/>
              </a:ext>
            </a:extLst>
          </p:cNvPr>
          <p:cNvSpPr>
            <a:spLocks noGrp="1"/>
          </p:cNvSpPr>
          <p:nvPr>
            <p:ph type="title"/>
          </p:nvPr>
        </p:nvSpPr>
        <p:spPr/>
        <p:txBody>
          <a:bodyPr/>
          <a:lstStyle/>
          <a:p>
            <a:r>
              <a:rPr lang="en-NL" dirty="0"/>
              <a:t>Contrasts</a:t>
            </a:r>
          </a:p>
        </p:txBody>
      </p:sp>
      <p:pic>
        <p:nvPicPr>
          <p:cNvPr id="4" name="Picture 3" descr="A diagram of a dog&#10;&#10;AI-generated content may be incorrect.">
            <a:extLst>
              <a:ext uri="{FF2B5EF4-FFF2-40B4-BE49-F238E27FC236}">
                <a16:creationId xmlns:a16="http://schemas.microsoft.com/office/drawing/2014/main" id="{75064788-4736-4AF8-BD33-1348481B6D65}"/>
              </a:ext>
            </a:extLst>
          </p:cNvPr>
          <p:cNvPicPr>
            <a:picLocks noChangeAspect="1"/>
          </p:cNvPicPr>
          <p:nvPr/>
        </p:nvPicPr>
        <p:blipFill>
          <a:blip r:embed="rId2"/>
          <a:stretch>
            <a:fillRect/>
          </a:stretch>
        </p:blipFill>
        <p:spPr>
          <a:xfrm>
            <a:off x="3107668" y="1484784"/>
            <a:ext cx="5976664" cy="5026967"/>
          </a:xfrm>
          <a:prstGeom prst="rect">
            <a:avLst/>
          </a:prstGeom>
        </p:spPr>
      </p:pic>
    </p:spTree>
    <p:extLst>
      <p:ext uri="{BB962C8B-B14F-4D97-AF65-F5344CB8AC3E}">
        <p14:creationId xmlns:p14="http://schemas.microsoft.com/office/powerpoint/2010/main" val="2866083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Contrasts in JASP</a:t>
            </a:r>
          </a:p>
        </p:txBody>
      </p:sp>
      <p:pic>
        <p:nvPicPr>
          <p:cNvPr id="4" name="Picture 3" descr="Screenshot 1. The One-way ANOVA Contrasts dialog box. There is a dropdown to choose which contarst to use, here it’s set to custom to set up two custom contrasts. The first compares no puppies to the other two conditions. The second compares the 15 mins condition to the 30 mins condition.">
            <a:extLst>
              <a:ext uri="{FF2B5EF4-FFF2-40B4-BE49-F238E27FC236}">
                <a16:creationId xmlns:a16="http://schemas.microsoft.com/office/drawing/2014/main" id="{19BD4F93-6168-5C3B-705B-445D689C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104" y="1752713"/>
            <a:ext cx="5457792" cy="4338018"/>
          </a:xfrm>
          <a:prstGeom prst="rect">
            <a:avLst/>
          </a:prstGeom>
        </p:spPr>
      </p:pic>
    </p:spTree>
    <p:extLst>
      <p:ext uri="{BB962C8B-B14F-4D97-AF65-F5344CB8AC3E}">
        <p14:creationId xmlns:p14="http://schemas.microsoft.com/office/powerpoint/2010/main" val="868796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Post Hoc </a:t>
            </a:r>
            <a:r>
              <a:rPr lang="en-US" dirty="0"/>
              <a:t>Tests</a:t>
            </a:r>
          </a:p>
        </p:txBody>
      </p:sp>
      <p:sp>
        <p:nvSpPr>
          <p:cNvPr id="4" name="Content Placeholder 3"/>
          <p:cNvSpPr>
            <a:spLocks noGrp="1"/>
          </p:cNvSpPr>
          <p:nvPr>
            <p:ph idx="1"/>
          </p:nvPr>
        </p:nvSpPr>
        <p:spPr/>
        <p:txBody>
          <a:bodyPr/>
          <a:lstStyle/>
          <a:p>
            <a:r>
              <a:rPr lang="en-GB" dirty="0"/>
              <a:t>Compare each mean against all others.</a:t>
            </a:r>
          </a:p>
          <a:p>
            <a:r>
              <a:rPr lang="en-GB" dirty="0"/>
              <a:t>In general terms, they use a stricter criterion to accept an effect as significant.</a:t>
            </a:r>
          </a:p>
          <a:p>
            <a:pPr lvl="1"/>
            <a:r>
              <a:rPr lang="en-GB" dirty="0"/>
              <a:t>Hence, control the family-wise error rate.</a:t>
            </a:r>
          </a:p>
          <a:p>
            <a:pPr lvl="1"/>
            <a:r>
              <a:rPr lang="en-GB" dirty="0"/>
              <a:t>Simplest example is the </a:t>
            </a:r>
            <a:r>
              <a:rPr lang="en-GB" dirty="0" err="1"/>
              <a:t>Bonferroni</a:t>
            </a:r>
            <a:r>
              <a:rPr lang="en-GB" dirty="0"/>
              <a:t> method:</a:t>
            </a:r>
            <a:endParaRPr lang="en-US" dirty="0"/>
          </a:p>
        </p:txBody>
      </p:sp>
      <mc:AlternateContent xmlns:mc="http://schemas.openxmlformats.org/markup-compatibility/2006" xmlns:a14="http://schemas.microsoft.com/office/drawing/2010/main">
        <mc:Choice Requires="a14">
          <p:sp>
            <p:nvSpPr>
              <p:cNvPr id="6" name="TextBox 5">
                <a:extLst>
                  <a:ext uri="{C183D7F6-B498-43B3-948B-1728B52AA6E4}">
                    <adec:decorative xmlns:adec="http://schemas.microsoft.com/office/drawing/2017/decorative" val="0"/>
                  </a:ext>
                </a:extLst>
              </p:cNvPr>
              <p:cNvSpPr txBox="1"/>
              <p:nvPr/>
            </p:nvSpPr>
            <p:spPr bwMode="auto">
              <a:xfrm>
                <a:off x="3566587" y="4035527"/>
                <a:ext cx="1177994" cy="73152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𝐶𝑟𝑖𝑡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𝛼</m:t>
                          </m:r>
                        </m:num>
                        <m:den>
                          <m:r>
                            <a:rPr lang="en-US" i="1">
                              <a:solidFill>
                                <a:srgbClr val="000000"/>
                              </a:solidFill>
                              <a:latin typeface="Cambria Math" panose="02040503050406030204" pitchFamily="18" charset="0"/>
                            </a:rPr>
                            <m:t>𝐾</m:t>
                          </m:r>
                        </m:den>
                      </m:f>
                    </m:oMath>
                  </m:oMathPara>
                </a14:m>
                <a:endParaRPr lang="en-US" dirty="0"/>
              </a:p>
            </p:txBody>
          </p:sp>
        </mc:Choice>
        <mc:Fallback xmlns="">
          <p:sp>
            <p:nvSpPr>
              <p:cNvPr id="6" name="TextBox 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bwMode="auto">
              <a:xfrm>
                <a:off x="3566587" y="4035527"/>
                <a:ext cx="1177994" cy="731520"/>
              </a:xfrm>
              <a:prstGeom prst="rect">
                <a:avLst/>
              </a:prstGeom>
              <a:blipFill>
                <a:blip r:embed="rId3"/>
                <a:stretch>
                  <a:fillRect/>
                </a:stretch>
              </a:blipFill>
              <a:ln>
                <a:noFill/>
              </a:ln>
            </p:spPr>
            <p:txBody>
              <a:bodyPr/>
              <a:lstStyle/>
              <a:p>
                <a:r>
                  <a:rPr lang="en-NL">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39B2A-B723-92F5-4282-F5976267D1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7C529A0-3F93-8644-4A66-2FA3556547EB}"/>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A965D631-FA44-11C7-BAC0-F6B92CB80B63}"/>
              </a:ext>
            </a:extLst>
          </p:cNvPr>
          <p:cNvPicPr>
            <a:picLocks noChangeAspect="1"/>
          </p:cNvPicPr>
          <p:nvPr/>
        </p:nvPicPr>
        <p:blipFill>
          <a:blip r:embed="rId2">
            <a:lum/>
            <a:alphaModFix/>
          </a:blip>
          <a:srcRect/>
          <a:stretch>
            <a:fillRect/>
          </a:stretch>
        </p:blipFill>
        <p:spPr>
          <a:xfrm>
            <a:off x="1524180" y="1556792"/>
            <a:ext cx="9143640" cy="4249440"/>
          </a:xfrm>
          <a:prstGeom prst="rect">
            <a:avLst/>
          </a:prstGeom>
          <a:noFill/>
          <a:ln>
            <a:noFill/>
          </a:ln>
        </p:spPr>
      </p:pic>
      <p:sp>
        <p:nvSpPr>
          <p:cNvPr id="2" name="Freeform 1">
            <a:extLst>
              <a:ext uri="{FF2B5EF4-FFF2-40B4-BE49-F238E27FC236}">
                <a16:creationId xmlns:a16="http://schemas.microsoft.com/office/drawing/2014/main" id="{AA563741-A381-6BB1-3D96-57D0C3D7FC90}"/>
              </a:ext>
            </a:extLst>
          </p:cNvPr>
          <p:cNvSpPr/>
          <p:nvPr/>
        </p:nvSpPr>
        <p:spPr>
          <a:xfrm>
            <a:off x="3542879" y="1844824"/>
            <a:ext cx="3741840" cy="3966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0000"/>
            </a:solidFill>
            <a:prstDash val="solid"/>
          </a:ln>
        </p:spPr>
        <p:txBody>
          <a:bodyPr wrap="none" lIns="108360" tIns="63359" rIns="108360" bIns="63359"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Tree>
    <p:extLst>
      <p:ext uri="{BB962C8B-B14F-4D97-AF65-F5344CB8AC3E}">
        <p14:creationId xmlns:p14="http://schemas.microsoft.com/office/powerpoint/2010/main" val="2304854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Post Hoc</a:t>
            </a:r>
            <a:r>
              <a:rPr lang="en-US" dirty="0"/>
              <a:t> Tests</a:t>
            </a:r>
          </a:p>
        </p:txBody>
      </p:sp>
      <p:sp>
        <p:nvSpPr>
          <p:cNvPr id="3" name="Content Placeholder 2"/>
          <p:cNvSpPr>
            <a:spLocks noGrp="1"/>
          </p:cNvSpPr>
          <p:nvPr>
            <p:ph idx="1"/>
          </p:nvPr>
        </p:nvSpPr>
        <p:spPr/>
        <p:txBody>
          <a:bodyPr/>
          <a:lstStyle/>
          <a:p>
            <a:pPr lvl="1"/>
            <a:r>
              <a:rPr lang="en-US" dirty="0"/>
              <a:t>Assumptions met:</a:t>
            </a:r>
          </a:p>
          <a:p>
            <a:pPr lvl="2"/>
            <a:r>
              <a:rPr lang="en-US" dirty="0"/>
              <a:t>Tukey HSD</a:t>
            </a:r>
          </a:p>
          <a:p>
            <a:pPr lvl="1"/>
            <a:r>
              <a:rPr lang="en-US" dirty="0"/>
              <a:t>Safe Option:</a:t>
            </a:r>
          </a:p>
          <a:p>
            <a:pPr lvl="2"/>
            <a:r>
              <a:rPr lang="en-US" dirty="0"/>
              <a:t>Bonferroni </a:t>
            </a:r>
          </a:p>
          <a:p>
            <a:pPr lvl="1"/>
            <a:r>
              <a:rPr lang="en-US" dirty="0"/>
              <a:t>Unequal variances:</a:t>
            </a:r>
          </a:p>
          <a:p>
            <a:pPr lvl="2"/>
            <a:r>
              <a:rPr lang="en-US" dirty="0"/>
              <a:t>Games-Howell</a:t>
            </a:r>
          </a:p>
        </p:txBody>
      </p:sp>
      <p:sp>
        <p:nvSpPr>
          <p:cNvPr id="4" name="Slide Number Placeholder 3">
            <a:extLst>
              <a:ext uri="{FF2B5EF4-FFF2-40B4-BE49-F238E27FC236}">
                <a16:creationId xmlns:a16="http://schemas.microsoft.com/office/drawing/2014/main" id="{1B52F820-AEA0-42E7-A9E6-1AEC59AB950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ANCOVA</a:t>
            </a:r>
            <a:endParaRPr lang="en-US" dirty="0"/>
          </a:p>
        </p:txBody>
      </p:sp>
      <p:sp>
        <p:nvSpPr>
          <p:cNvPr id="6" name="Content Placeholder 5"/>
          <p:cNvSpPr>
            <a:spLocks noGrp="1"/>
          </p:cNvSpPr>
          <p:nvPr>
            <p:ph idx="1"/>
          </p:nvPr>
        </p:nvSpPr>
        <p:spPr/>
        <p:txBody>
          <a:bodyPr/>
          <a:lstStyle/>
          <a:p>
            <a:r>
              <a:rPr lang="en-US" dirty="0"/>
              <a:t>Reduces error variance</a:t>
            </a:r>
          </a:p>
          <a:p>
            <a:pPr lvl="1"/>
            <a:r>
              <a:rPr lang="en-US" dirty="0"/>
              <a:t>By explaining some of the unexplained variance (SSR) the error variance in the model can be reduced</a:t>
            </a:r>
          </a:p>
          <a:p>
            <a:r>
              <a:rPr lang="en-US" dirty="0"/>
              <a:t>Greater insight</a:t>
            </a:r>
          </a:p>
          <a:p>
            <a:pPr lvl="1"/>
            <a:r>
              <a:rPr lang="en-US" dirty="0"/>
              <a:t>By including more variables, we gain deeper insight into their interplay (e.g., interactions, shared variance)</a:t>
            </a:r>
          </a:p>
          <a:p>
            <a:r>
              <a:rPr lang="en-US" dirty="0"/>
              <a:t>Warning </a:t>
            </a:r>
          </a:p>
          <a:p>
            <a:pPr lvl="1"/>
            <a:r>
              <a:rPr lang="en-US" dirty="0">
                <a:hlinkClick r:id="rId2"/>
              </a:rPr>
              <a:t>Hidden multiplicity in exploratory multiway ANOVA: Prevalence and remedies</a:t>
            </a:r>
            <a:endParaRPr lang="en-US" dirty="0"/>
          </a:p>
          <a:p>
            <a:endParaRPr lang="en-US" dirty="0"/>
          </a:p>
        </p:txBody>
      </p:sp>
      <p:pic>
        <p:nvPicPr>
          <p:cNvPr id="2" name="Picture 2" descr="Free sign warning danger vector">
            <a:extLst>
              <a:ext uri="{FF2B5EF4-FFF2-40B4-BE49-F238E27FC236}">
                <a16:creationId xmlns:a16="http://schemas.microsoft.com/office/drawing/2014/main" id="{B67ED7B1-9265-A660-6484-29BA43729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354" y="5227243"/>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692E-1C72-CF9B-4883-2A4B7A30F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22737-8280-019B-E273-999D4C3D9B5E}"/>
              </a:ext>
            </a:extLst>
          </p:cNvPr>
          <p:cNvSpPr>
            <a:spLocks noGrp="1"/>
          </p:cNvSpPr>
          <p:nvPr>
            <p:ph type="title"/>
          </p:nvPr>
        </p:nvSpPr>
        <p:spPr>
          <a:xfrm>
            <a:off x="2640014" y="116633"/>
            <a:ext cx="6803987" cy="1170487"/>
          </a:xfrm>
        </p:spPr>
        <p:txBody>
          <a:bodyPr/>
          <a:lstStyle/>
          <a:p>
            <a:r>
              <a:rPr lang="en-US" dirty="0"/>
              <a:t>ANCOVA</a:t>
            </a:r>
          </a:p>
        </p:txBody>
      </p:sp>
      <p:pic>
        <p:nvPicPr>
          <p:cNvPr id="5" name="Picture 4" descr="A diagram of a flowchart&#10;&#10;AI-generated content may be incorrect.">
            <a:extLst>
              <a:ext uri="{FF2B5EF4-FFF2-40B4-BE49-F238E27FC236}">
                <a16:creationId xmlns:a16="http://schemas.microsoft.com/office/drawing/2014/main" id="{B87A0D35-D2EF-00DF-B54E-54669CB15E0D}"/>
              </a:ext>
            </a:extLst>
          </p:cNvPr>
          <p:cNvPicPr>
            <a:picLocks noChangeAspect="1"/>
          </p:cNvPicPr>
          <p:nvPr/>
        </p:nvPicPr>
        <p:blipFill>
          <a:blip r:embed="rId2"/>
          <a:stretch>
            <a:fillRect/>
          </a:stretch>
        </p:blipFill>
        <p:spPr>
          <a:xfrm>
            <a:off x="3935760" y="1400862"/>
            <a:ext cx="4320480" cy="5360095"/>
          </a:xfrm>
          <a:prstGeom prst="rect">
            <a:avLst/>
          </a:prstGeom>
        </p:spPr>
      </p:pic>
      <p:sp>
        <p:nvSpPr>
          <p:cNvPr id="6" name="Content Placeholder 8">
            <a:extLst>
              <a:ext uri="{FF2B5EF4-FFF2-40B4-BE49-F238E27FC236}">
                <a16:creationId xmlns:a16="http://schemas.microsoft.com/office/drawing/2014/main" id="{2E6FAF26-0CE1-E6EA-2558-DC7A58270070}"/>
              </a:ext>
            </a:extLst>
          </p:cNvPr>
          <p:cNvSpPr>
            <a:spLocks noGrp="1"/>
          </p:cNvSpPr>
          <p:nvPr>
            <p:ph idx="1"/>
          </p:nvPr>
        </p:nvSpPr>
        <p:spPr>
          <a:xfrm>
            <a:off x="8184232" y="6074050"/>
            <a:ext cx="3816424" cy="652409"/>
          </a:xfrm>
        </p:spPr>
        <p:txBody>
          <a:bodyPr/>
          <a:lstStyle/>
          <a:p>
            <a:pPr marL="0" indent="0" algn="ctr">
              <a:buNone/>
            </a:pPr>
            <a:r>
              <a:rPr lang="en-US" sz="1800" dirty="0"/>
              <a:t>Figure 12.2 The role of the covariate in ANCOVA</a:t>
            </a:r>
          </a:p>
        </p:txBody>
      </p:sp>
    </p:spTree>
    <p:extLst>
      <p:ext uri="{BB962C8B-B14F-4D97-AF65-F5344CB8AC3E}">
        <p14:creationId xmlns:p14="http://schemas.microsoft.com/office/powerpoint/2010/main" val="16746267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Homogeneity of Slopes</a:t>
            </a:r>
          </a:p>
        </p:txBody>
      </p:sp>
      <p:sp>
        <p:nvSpPr>
          <p:cNvPr id="3" name="Content Placeholder 2"/>
          <p:cNvSpPr>
            <a:spLocks noGrp="1"/>
          </p:cNvSpPr>
          <p:nvPr>
            <p:ph idx="1"/>
          </p:nvPr>
        </p:nvSpPr>
        <p:spPr>
          <a:xfrm>
            <a:off x="2151185" y="1556792"/>
            <a:ext cx="7886700" cy="1044088"/>
          </a:xfrm>
        </p:spPr>
        <p:txBody>
          <a:bodyPr/>
          <a:lstStyle/>
          <a:p>
            <a:pPr algn="ctr"/>
            <a:r>
              <a:rPr lang="en-US" sz="2000" dirty="0"/>
              <a:t>Figure 12.3 Scatterplot and linear models of happiness against love of puppies for each therapy condition</a:t>
            </a:r>
          </a:p>
        </p:txBody>
      </p:sp>
      <p:pic>
        <p:nvPicPr>
          <p:cNvPr id="6" name="Picture 5" descr="A graph of different colored lines&#10;&#10;AI-generated content may be incorrect.">
            <a:extLst>
              <a:ext uri="{FF2B5EF4-FFF2-40B4-BE49-F238E27FC236}">
                <a16:creationId xmlns:a16="http://schemas.microsoft.com/office/drawing/2014/main" id="{6A7F4DCB-168F-5C95-0416-A0958668B04D}"/>
              </a:ext>
            </a:extLst>
          </p:cNvPr>
          <p:cNvPicPr>
            <a:picLocks noChangeAspect="1"/>
          </p:cNvPicPr>
          <p:nvPr/>
        </p:nvPicPr>
        <p:blipFill>
          <a:blip r:embed="rId2"/>
          <a:stretch>
            <a:fillRect/>
          </a:stretch>
        </p:blipFill>
        <p:spPr>
          <a:xfrm>
            <a:off x="2208335" y="2624910"/>
            <a:ext cx="7772400" cy="411645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Assessing Homogeneity of Slopes</a:t>
            </a:r>
            <a:endParaRPr lang="en-US" dirty="0"/>
          </a:p>
        </p:txBody>
      </p:sp>
      <p:sp>
        <p:nvSpPr>
          <p:cNvPr id="7" name="Content Placeholder 6"/>
          <p:cNvSpPr>
            <a:spLocks noGrp="1"/>
          </p:cNvSpPr>
          <p:nvPr>
            <p:ph idx="1"/>
          </p:nvPr>
        </p:nvSpPr>
        <p:spPr>
          <a:xfrm>
            <a:off x="2152650" y="2020388"/>
            <a:ext cx="7886700" cy="924148"/>
          </a:xfrm>
        </p:spPr>
        <p:txBody>
          <a:bodyPr/>
          <a:lstStyle/>
          <a:p>
            <a:pPr algn="ctr"/>
            <a:r>
              <a:rPr lang="en-US" dirty="0"/>
              <a:t>Figure 12.8 </a:t>
            </a:r>
            <a:r>
              <a:rPr lang="en-US" i="1" dirty="0"/>
              <a:t>Model</a:t>
            </a:r>
            <a:r>
              <a:rPr lang="en-US" dirty="0"/>
              <a:t> tab for ANCOVA</a:t>
            </a:r>
          </a:p>
        </p:txBody>
      </p:sp>
      <p:sp>
        <p:nvSpPr>
          <p:cNvPr id="2" name="Slide Number Placeholder 1"/>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74</a:t>
            </a:fld>
            <a:endParaRPr lang="en-US" dirty="0"/>
          </a:p>
        </p:txBody>
      </p:sp>
      <p:pic>
        <p:nvPicPr>
          <p:cNvPr id="5" name="Picture 4" descr="A Factors and Covariates window is available on the left-hand side of the dialog box. It contains 2 example variables, Dose and Puppy Love.&#10;A Model box is available on the right-hand side. 3 examples are listed, as follows.&#10;1. Dose.&#10;2. Puppy underscore Love.&#10;3. Dose asterisk Puppy underscore Love.&#10;Items from the Model list can be selected for the Factors list by clicking the Select button.&#10;A Sum of Squares dropdown menu is available in the lower left-hand corner. Type 3 is selected.">
            <a:extLst>
              <a:ext uri="{FF2B5EF4-FFF2-40B4-BE49-F238E27FC236}">
                <a16:creationId xmlns:a16="http://schemas.microsoft.com/office/drawing/2014/main" id="{034BE30D-4A9D-6B51-B302-3D0A4FC8E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2835800"/>
            <a:ext cx="7772400" cy="3595051"/>
          </a:xfrm>
          <a:prstGeom prst="rect">
            <a:avLst/>
          </a:prstGeom>
        </p:spPr>
      </p:pic>
    </p:spTree>
    <p:extLst>
      <p:ext uri="{BB962C8B-B14F-4D97-AF65-F5344CB8AC3E}">
        <p14:creationId xmlns:p14="http://schemas.microsoft.com/office/powerpoint/2010/main" val="20856412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6FB-DADB-CCD2-74FA-39005869C2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B4E8ED-4691-C358-BD53-763783E48AEF}"/>
              </a:ext>
            </a:extLst>
          </p:cNvPr>
          <p:cNvSpPr>
            <a:spLocks noGrp="1"/>
          </p:cNvSpPr>
          <p:nvPr>
            <p:ph type="title"/>
          </p:nvPr>
        </p:nvSpPr>
        <p:spPr/>
        <p:txBody>
          <a:bodyPr/>
          <a:lstStyle/>
          <a:p>
            <a:r>
              <a:rPr lang="en-NL" dirty="0"/>
              <a:t>ANCOVA</a:t>
            </a:r>
          </a:p>
        </p:txBody>
      </p:sp>
      <p:pic>
        <p:nvPicPr>
          <p:cNvPr id="7" name="Picture 6" descr="Cartoon person with glasses and a hand up&#10;&#10;AI-generated content may be incorrect.">
            <a:extLst>
              <a:ext uri="{FF2B5EF4-FFF2-40B4-BE49-F238E27FC236}">
                <a16:creationId xmlns:a16="http://schemas.microsoft.com/office/drawing/2014/main" id="{D5F6B0F9-B395-9068-0222-9AF600F57DB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975EE341-64A8-D4AB-7B51-0F5364750A5B}"/>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2213363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CCADB-1BC2-92ED-FC20-986D041D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03D4-1AC7-5869-517E-C35ADE151E87}"/>
              </a:ext>
            </a:extLst>
          </p:cNvPr>
          <p:cNvSpPr>
            <a:spLocks noGrp="1"/>
          </p:cNvSpPr>
          <p:nvPr>
            <p:ph type="title"/>
          </p:nvPr>
        </p:nvSpPr>
        <p:spPr>
          <a:xfrm>
            <a:off x="2640014" y="116633"/>
            <a:ext cx="6803987" cy="1170487"/>
          </a:xfrm>
        </p:spPr>
        <p:txBody>
          <a:bodyPr/>
          <a:lstStyle/>
          <a:p>
            <a:r>
              <a:rPr lang="en-US" dirty="0"/>
              <a:t>RM ANOVA</a:t>
            </a:r>
          </a:p>
        </p:txBody>
      </p:sp>
      <p:sp>
        <p:nvSpPr>
          <p:cNvPr id="3" name="Content Placeholder 2">
            <a:extLst>
              <a:ext uri="{FF2B5EF4-FFF2-40B4-BE49-F238E27FC236}">
                <a16:creationId xmlns:a16="http://schemas.microsoft.com/office/drawing/2014/main" id="{E68D3411-249E-E10A-B643-2FE122ED4154}"/>
              </a:ext>
            </a:extLst>
          </p:cNvPr>
          <p:cNvSpPr>
            <a:spLocks noGrp="1"/>
          </p:cNvSpPr>
          <p:nvPr>
            <p:ph idx="1"/>
          </p:nvPr>
        </p:nvSpPr>
        <p:spPr/>
        <p:txBody>
          <a:bodyPr/>
          <a:lstStyle/>
          <a:p>
            <a:r>
              <a:rPr lang="en-GB" dirty="0"/>
              <a:t>Advantages</a:t>
            </a:r>
          </a:p>
          <a:p>
            <a:pPr lvl="1"/>
            <a:r>
              <a:rPr lang="en-GB" dirty="0"/>
              <a:t>Unsystematic variance is reduced</a:t>
            </a:r>
          </a:p>
          <a:p>
            <a:pPr lvl="1"/>
            <a:r>
              <a:rPr lang="en-GB" dirty="0"/>
              <a:t>More sensitive to experimental effects</a:t>
            </a:r>
          </a:p>
        </p:txBody>
      </p:sp>
      <p:grpSp>
        <p:nvGrpSpPr>
          <p:cNvPr id="8" name="Group 7">
            <a:extLst>
              <a:ext uri="{FF2B5EF4-FFF2-40B4-BE49-F238E27FC236}">
                <a16:creationId xmlns:a16="http://schemas.microsoft.com/office/drawing/2014/main" id="{17D9A0CA-2DC7-DBB6-A906-6EC4C116801B}"/>
              </a:ext>
            </a:extLst>
          </p:cNvPr>
          <p:cNvGrpSpPr/>
          <p:nvPr/>
        </p:nvGrpSpPr>
        <p:grpSpPr>
          <a:xfrm>
            <a:off x="2136549" y="3357539"/>
            <a:ext cx="8399386" cy="3500461"/>
            <a:chOff x="2136549" y="3357539"/>
            <a:chExt cx="8399386" cy="3500461"/>
          </a:xfrm>
        </p:grpSpPr>
        <p:pic>
          <p:nvPicPr>
            <p:cNvPr id="6" name="Picture 5" descr="A diagram of a chart&#10;&#10;AI-generated content may be incorrect.">
              <a:extLst>
                <a:ext uri="{FF2B5EF4-FFF2-40B4-BE49-F238E27FC236}">
                  <a16:creationId xmlns:a16="http://schemas.microsoft.com/office/drawing/2014/main" id="{B0F310FC-A32D-3002-44A2-5E901100CE8B}"/>
                </a:ext>
              </a:extLst>
            </p:cNvPr>
            <p:cNvPicPr>
              <a:picLocks noChangeAspect="1"/>
            </p:cNvPicPr>
            <p:nvPr/>
          </p:nvPicPr>
          <p:blipFill>
            <a:blip r:embed="rId2"/>
            <a:stretch>
              <a:fillRect/>
            </a:stretch>
          </p:blipFill>
          <p:spPr>
            <a:xfrm>
              <a:off x="2776022" y="3902530"/>
              <a:ext cx="6639956" cy="2955470"/>
            </a:xfrm>
            <a:prstGeom prst="rect">
              <a:avLst/>
            </a:prstGeom>
          </p:spPr>
        </p:pic>
        <p:sp>
          <p:nvSpPr>
            <p:cNvPr id="7" name="Content Placeholder 6">
              <a:extLst>
                <a:ext uri="{FF2B5EF4-FFF2-40B4-BE49-F238E27FC236}">
                  <a16:creationId xmlns:a16="http://schemas.microsoft.com/office/drawing/2014/main" id="{55E02020-B4CE-7BBB-4125-AFE6FBB4918C}"/>
                </a:ext>
              </a:extLst>
            </p:cNvPr>
            <p:cNvSpPr txBox="1">
              <a:spLocks/>
            </p:cNvSpPr>
            <p:nvPr/>
          </p:nvSpPr>
          <p:spPr bwMode="auto">
            <a:xfrm>
              <a:off x="2136549" y="3357539"/>
              <a:ext cx="839938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marL="222250" indent="-222250" algn="l" defTabSz="457200" rtl="0" eaLnBrk="1" fontAlgn="base" hangingPunct="1">
                <a:spcBef>
                  <a:spcPts val="800"/>
                </a:spcBef>
                <a:spcAft>
                  <a:spcPct val="0"/>
                </a:spcAft>
                <a:buClr>
                  <a:srgbClr val="000000"/>
                </a:buClr>
                <a:buSzPct val="90000"/>
                <a:buFont typeface="LucidaGrande" charset="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90000"/>
                <a:buFont typeface=".AppleSystemUIFont" charset="-120"/>
                <a:buChar char="•"/>
                <a:defRPr sz="2200" kern="1200" baseline="0">
                  <a:solidFill>
                    <a:srgbClr val="003366"/>
                  </a:solidFill>
                  <a:latin typeface="Helvetica" charset="0"/>
                  <a:ea typeface="+mn-ea"/>
                  <a:cs typeface="+mn-cs"/>
                </a:defRPr>
              </a:lvl2pPr>
              <a:lvl3pPr marL="1200150" indent="-285750" algn="l" defTabSz="457200" rtl="0" eaLnBrk="1" fontAlgn="base" hangingPunct="1">
                <a:spcBef>
                  <a:spcPts val="600"/>
                </a:spcBef>
                <a:spcAft>
                  <a:spcPct val="0"/>
                </a:spcAft>
                <a:buClr>
                  <a:srgbClr val="000000"/>
                </a:buClr>
                <a:buSzPct val="90000"/>
                <a:buFont typeface=".AppleSystemUIFont" charset="-120"/>
                <a:buChar char="•"/>
                <a:defRPr sz="2000" kern="1200" baseline="0">
                  <a:solidFill>
                    <a:srgbClr val="003366"/>
                  </a:solidFill>
                  <a:latin typeface="Helvetica" charset="0"/>
                  <a:ea typeface="+mn-ea"/>
                  <a:cs typeface="+mn-cs"/>
                </a:defRPr>
              </a:lvl3pPr>
              <a:lvl4pPr marL="1657350" indent="-285750" algn="l" defTabSz="457200" rtl="0" eaLnBrk="1" fontAlgn="base" hangingPunct="1">
                <a:spcBef>
                  <a:spcPts val="500"/>
                </a:spcBef>
                <a:spcAft>
                  <a:spcPct val="0"/>
                </a:spcAft>
                <a:buClr>
                  <a:srgbClr val="000000"/>
                </a:buClr>
                <a:buSzPct val="9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9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t>Figure 9.7 Same data, between-subjects (left) and within-subjects (right) </a:t>
              </a:r>
            </a:p>
          </p:txBody>
        </p:sp>
      </p:grpSp>
    </p:spTree>
    <p:extLst>
      <p:ext uri="{BB962C8B-B14F-4D97-AF65-F5344CB8AC3E}">
        <p14:creationId xmlns:p14="http://schemas.microsoft.com/office/powerpoint/2010/main" val="11075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44E6-5F0A-737A-0CAA-09B215E16F52}"/>
              </a:ext>
            </a:extLst>
          </p:cNvPr>
          <p:cNvSpPr>
            <a:spLocks noGrp="1"/>
          </p:cNvSpPr>
          <p:nvPr>
            <p:ph type="title"/>
          </p:nvPr>
        </p:nvSpPr>
        <p:spPr/>
        <p:txBody>
          <a:bodyPr/>
          <a:lstStyle/>
          <a:p>
            <a:r>
              <a:rPr lang="en-NL" dirty="0"/>
              <a:t>RM ANOVA Example</a:t>
            </a:r>
          </a:p>
        </p:txBody>
      </p:sp>
      <p:sp>
        <p:nvSpPr>
          <p:cNvPr id="3" name="Content Placeholder 2">
            <a:extLst>
              <a:ext uri="{FF2B5EF4-FFF2-40B4-BE49-F238E27FC236}">
                <a16:creationId xmlns:a16="http://schemas.microsoft.com/office/drawing/2014/main" id="{E2FE4F7D-61ED-3AA6-3D5D-5AD6186C2A45}"/>
              </a:ext>
            </a:extLst>
          </p:cNvPr>
          <p:cNvSpPr>
            <a:spLocks noGrp="1"/>
          </p:cNvSpPr>
          <p:nvPr>
            <p:ph idx="1"/>
          </p:nvPr>
        </p:nvSpPr>
        <p:spPr/>
        <p:txBody>
          <a:bodyPr/>
          <a:lstStyle/>
          <a:p>
            <a:r>
              <a:rPr lang="en-NL" dirty="0"/>
              <a:t>T</a:t>
            </a:r>
            <a:r>
              <a:rPr lang="en-GB" dirty="0"/>
              <a:t>raining sniffer dogs to detect aliens</a:t>
            </a:r>
          </a:p>
          <a:p>
            <a:r>
              <a:rPr lang="en-GB" dirty="0"/>
              <a:t>After rigorous training, eight dogs sniffed each of four entities for 1 minute: </a:t>
            </a:r>
          </a:p>
          <a:p>
            <a:pPr lvl="1"/>
            <a:r>
              <a:rPr lang="en-GB" dirty="0"/>
              <a:t>Alien space lizard in its natural form</a:t>
            </a:r>
          </a:p>
          <a:p>
            <a:pPr lvl="1"/>
            <a:r>
              <a:rPr lang="en-GB" dirty="0"/>
              <a:t>Alien space lizard who had shapeshifted into humanoid form</a:t>
            </a:r>
          </a:p>
          <a:p>
            <a:pPr lvl="1"/>
            <a:r>
              <a:rPr lang="en-GB" dirty="0"/>
              <a:t>Human</a:t>
            </a:r>
          </a:p>
          <a:p>
            <a:pPr lvl="1"/>
            <a:r>
              <a:rPr lang="en-GB" dirty="0"/>
              <a:t>Human mannequin 	</a:t>
            </a:r>
          </a:p>
          <a:p>
            <a:pPr lvl="1"/>
            <a:endParaRPr lang="en-GB" dirty="0"/>
          </a:p>
          <a:p>
            <a:r>
              <a:rPr lang="en-GB" dirty="0"/>
              <a:t>DV: Number of vocalizations made during each 1-minute sniffing session</a:t>
            </a:r>
          </a:p>
          <a:p>
            <a:endParaRPr lang="en-NL" dirty="0"/>
          </a:p>
        </p:txBody>
      </p:sp>
    </p:spTree>
    <p:extLst>
      <p:ext uri="{BB962C8B-B14F-4D97-AF65-F5344CB8AC3E}">
        <p14:creationId xmlns:p14="http://schemas.microsoft.com/office/powerpoint/2010/main" val="2622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0501F-2343-387F-0A95-1A1D2DAD249D}"/>
              </a:ext>
            </a:extLst>
          </p:cNvPr>
          <p:cNvSpPr>
            <a:spLocks noGrp="1"/>
          </p:cNvSpPr>
          <p:nvPr>
            <p:ph type="title"/>
          </p:nvPr>
        </p:nvSpPr>
        <p:spPr/>
        <p:txBody>
          <a:bodyPr/>
          <a:lstStyle/>
          <a:p>
            <a:r>
              <a:rPr lang="en-GB" dirty="0"/>
              <a:t>Data for Sniffer Dog Example</a:t>
            </a:r>
            <a:endParaRPr lang="en-US" dirty="0"/>
          </a:p>
        </p:txBody>
      </p:sp>
      <p:sp>
        <p:nvSpPr>
          <p:cNvPr id="3" name="Content Placeholder 2">
            <a:extLst>
              <a:ext uri="{FF2B5EF4-FFF2-40B4-BE49-F238E27FC236}">
                <a16:creationId xmlns:a16="http://schemas.microsoft.com/office/drawing/2014/main" id="{5E45784A-9260-42FA-AA74-1FDA99042DD1}"/>
              </a:ext>
            </a:extLst>
          </p:cNvPr>
          <p:cNvSpPr>
            <a:spLocks noGrp="1"/>
          </p:cNvSpPr>
          <p:nvPr>
            <p:ph idx="1"/>
          </p:nvPr>
        </p:nvSpPr>
        <p:spPr>
          <a:xfrm>
            <a:off x="2151688" y="1714915"/>
            <a:ext cx="7886700" cy="790193"/>
          </a:xfrm>
        </p:spPr>
        <p:txBody>
          <a:bodyPr/>
          <a:lstStyle/>
          <a:p>
            <a:pPr algn="ctr"/>
            <a:r>
              <a:rPr lang="en-US" dirty="0"/>
              <a:t>Table 14.1 Data for the sniffer-dog example</a:t>
            </a:r>
          </a:p>
        </p:txBody>
      </p:sp>
      <p:graphicFrame>
        <p:nvGraphicFramePr>
          <p:cNvPr id="2" name="Table 1">
            <a:extLst>
              <a:ext uri="{FF2B5EF4-FFF2-40B4-BE49-F238E27FC236}">
                <a16:creationId xmlns:a16="http://schemas.microsoft.com/office/drawing/2014/main" id="{9905EA6E-6B65-4CBC-AD80-E48AFB48E07E}"/>
              </a:ext>
            </a:extLst>
          </p:cNvPr>
          <p:cNvGraphicFramePr>
            <a:graphicFrameLocks noGrp="1"/>
          </p:cNvGraphicFramePr>
          <p:nvPr/>
        </p:nvGraphicFramePr>
        <p:xfrm>
          <a:off x="2107138" y="2348880"/>
          <a:ext cx="8381349" cy="4337086"/>
        </p:xfrm>
        <a:graphic>
          <a:graphicData uri="http://schemas.openxmlformats.org/drawingml/2006/table">
            <a:tbl>
              <a:tblPr firstRow="1">
                <a:tableStyleId>{21E4AEA4-8DFA-4A89-87EB-49C32662AFE0}</a:tableStyleId>
              </a:tblPr>
              <a:tblGrid>
                <a:gridCol w="1463532">
                  <a:extLst>
                    <a:ext uri="{9D8B030D-6E8A-4147-A177-3AD203B41FA5}">
                      <a16:colId xmlns:a16="http://schemas.microsoft.com/office/drawing/2014/main" val="44440667"/>
                    </a:ext>
                  </a:extLst>
                </a:gridCol>
                <a:gridCol w="1025242">
                  <a:extLst>
                    <a:ext uri="{9D8B030D-6E8A-4147-A177-3AD203B41FA5}">
                      <a16:colId xmlns:a16="http://schemas.microsoft.com/office/drawing/2014/main" val="1104228366"/>
                    </a:ext>
                  </a:extLst>
                </a:gridCol>
                <a:gridCol w="1138018">
                  <a:extLst>
                    <a:ext uri="{9D8B030D-6E8A-4147-A177-3AD203B41FA5}">
                      <a16:colId xmlns:a16="http://schemas.microsoft.com/office/drawing/2014/main" val="4202360798"/>
                    </a:ext>
                  </a:extLst>
                </a:gridCol>
                <a:gridCol w="1146931">
                  <a:extLst>
                    <a:ext uri="{9D8B030D-6E8A-4147-A177-3AD203B41FA5}">
                      <a16:colId xmlns:a16="http://schemas.microsoft.com/office/drawing/2014/main" val="620318277"/>
                    </a:ext>
                  </a:extLst>
                </a:gridCol>
                <a:gridCol w="1308688">
                  <a:extLst>
                    <a:ext uri="{9D8B030D-6E8A-4147-A177-3AD203B41FA5}">
                      <a16:colId xmlns:a16="http://schemas.microsoft.com/office/drawing/2014/main" val="2177519629"/>
                    </a:ext>
                  </a:extLst>
                </a:gridCol>
                <a:gridCol w="1101599">
                  <a:extLst>
                    <a:ext uri="{9D8B030D-6E8A-4147-A177-3AD203B41FA5}">
                      <a16:colId xmlns:a16="http://schemas.microsoft.com/office/drawing/2014/main" val="647679973"/>
                    </a:ext>
                  </a:extLst>
                </a:gridCol>
                <a:gridCol w="1197339">
                  <a:extLst>
                    <a:ext uri="{9D8B030D-6E8A-4147-A177-3AD203B41FA5}">
                      <a16:colId xmlns:a16="http://schemas.microsoft.com/office/drawing/2014/main" val="3697281344"/>
                    </a:ext>
                  </a:extLst>
                </a:gridCol>
              </a:tblGrid>
              <a:tr h="532854">
                <a:tc>
                  <a:txBody>
                    <a:bodyPr/>
                    <a:lstStyle/>
                    <a:p>
                      <a:pPr marL="0" marR="0">
                        <a:spcBef>
                          <a:spcPts val="0"/>
                        </a:spcBef>
                        <a:spcAft>
                          <a:spcPts val="0"/>
                        </a:spcAft>
                      </a:pPr>
                      <a:r>
                        <a:rPr lang="en-US" sz="1600">
                          <a:effectLst/>
                        </a:rPr>
                        <a:t>Dog</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Alien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Human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Mannequin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Shapeshifter</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a:t>
                      </a:r>
                      <a:r>
                        <a:rPr lang="en-US" sz="1600" baseline="30000" dirty="0">
                          <a:effectLst/>
                        </a:rPr>
                        <a:t>2</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446945"/>
                  </a:ext>
                </a:extLst>
              </a:tr>
              <a:tr h="288777">
                <a:tc>
                  <a:txBody>
                    <a:bodyPr/>
                    <a:lstStyle/>
                    <a:p>
                      <a:pPr marL="0" marR="0">
                        <a:spcBef>
                          <a:spcPts val="0"/>
                        </a:spcBef>
                        <a:spcAft>
                          <a:spcPts val="0"/>
                        </a:spcAft>
                      </a:pPr>
                      <a:r>
                        <a:rPr lang="en-US" sz="1600">
                          <a:effectLst/>
                        </a:rPr>
                        <a:t>Milton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9.67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818967"/>
                  </a:ext>
                </a:extLst>
              </a:tr>
              <a:tr h="266427">
                <a:tc>
                  <a:txBody>
                    <a:bodyPr/>
                    <a:lstStyle/>
                    <a:p>
                      <a:pPr marL="0" marR="0">
                        <a:spcBef>
                          <a:spcPts val="0"/>
                        </a:spcBef>
                        <a:spcAft>
                          <a:spcPts val="0"/>
                        </a:spcAft>
                      </a:pPr>
                      <a:r>
                        <a:rPr lang="en-US" sz="1600">
                          <a:effectLst/>
                        </a:rPr>
                        <a:t>Woofy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8.25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30179"/>
                  </a:ext>
                </a:extLst>
              </a:tr>
              <a:tr h="266427">
                <a:tc>
                  <a:txBody>
                    <a:bodyPr/>
                    <a:lstStyle/>
                    <a:p>
                      <a:pPr marL="0" marR="0">
                        <a:spcBef>
                          <a:spcPts val="0"/>
                        </a:spcBef>
                        <a:spcAft>
                          <a:spcPts val="0"/>
                        </a:spcAft>
                      </a:pPr>
                      <a:r>
                        <a:rPr lang="en-US" sz="1600" dirty="0">
                          <a:effectLst/>
                        </a:rPr>
                        <a:t>Ramsey</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7.58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791770"/>
                  </a:ext>
                </a:extLst>
              </a:tr>
              <a:tr h="532854">
                <a:tc>
                  <a:txBody>
                    <a:bodyPr/>
                    <a:lstStyle/>
                    <a:p>
                      <a:pPr marL="0" marR="0">
                        <a:spcBef>
                          <a:spcPts val="0"/>
                        </a:spcBef>
                        <a:spcAft>
                          <a:spcPts val="0"/>
                        </a:spcAft>
                      </a:pPr>
                      <a:r>
                        <a:rPr lang="en-US" sz="1600">
                          <a:effectLst/>
                        </a:rPr>
                        <a:t>Mr. Snifficus III</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11.67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3677447"/>
                  </a:ext>
                </a:extLst>
              </a:tr>
              <a:tr h="318332">
                <a:tc>
                  <a:txBody>
                    <a:bodyPr/>
                    <a:lstStyle/>
                    <a:p>
                      <a:pPr marL="0" marR="0">
                        <a:spcBef>
                          <a:spcPts val="0"/>
                        </a:spcBef>
                        <a:spcAft>
                          <a:spcPts val="0"/>
                        </a:spcAft>
                      </a:pPr>
                      <a:r>
                        <a:rPr lang="en-US" sz="1600">
                          <a:effectLst/>
                        </a:rPr>
                        <a:t>Willock</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4.25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989053"/>
                  </a:ext>
                </a:extLst>
              </a:tr>
              <a:tr h="799280">
                <a:tc>
                  <a:txBody>
                    <a:bodyPr/>
                    <a:lstStyle/>
                    <a:p>
                      <a:pPr marL="0" marR="0">
                        <a:spcBef>
                          <a:spcPts val="0"/>
                        </a:spcBef>
                        <a:spcAft>
                          <a:spcPts val="0"/>
                        </a:spcAft>
                      </a:pPr>
                      <a:r>
                        <a:rPr lang="en-US" sz="1600">
                          <a:effectLst/>
                        </a:rPr>
                        <a:t>The Venerable Dr. Waggy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6101463"/>
                  </a:ext>
                </a:extLst>
              </a:tr>
              <a:tr h="532854">
                <a:tc>
                  <a:txBody>
                    <a:bodyPr/>
                    <a:lstStyle/>
                    <a:p>
                      <a:pPr marL="0" marR="0">
                        <a:spcBef>
                          <a:spcPts val="0"/>
                        </a:spcBef>
                        <a:spcAft>
                          <a:spcPts val="0"/>
                        </a:spcAft>
                      </a:pPr>
                      <a:r>
                        <a:rPr lang="en-US" sz="1600">
                          <a:effectLst/>
                        </a:rPr>
                        <a:t>Lord Scenticle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15.58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858741"/>
                  </a:ext>
                </a:extLst>
              </a:tr>
              <a:tr h="532854">
                <a:tc>
                  <a:txBody>
                    <a:bodyPr/>
                    <a:lstStyle/>
                    <a:p>
                      <a:pPr marL="0" marR="0">
                        <a:spcBef>
                          <a:spcPts val="0"/>
                        </a:spcBef>
                        <a:spcAft>
                          <a:spcPts val="0"/>
                        </a:spcAft>
                      </a:pPr>
                      <a:r>
                        <a:rPr lang="en-US" sz="1600">
                          <a:effectLst/>
                        </a:rPr>
                        <a:t>Professor Nose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20.92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8354411"/>
                  </a:ext>
                </a:extLst>
              </a:tr>
              <a:tr h="266427">
                <a:tc>
                  <a:txBody>
                    <a:bodyPr/>
                    <a:lstStyle/>
                    <a:p>
                      <a:pPr marL="0" marR="0">
                        <a:spcBef>
                          <a:spcPts val="0"/>
                        </a:spcBef>
                        <a:spcAft>
                          <a:spcPts val="0"/>
                        </a:spcAft>
                      </a:pPr>
                      <a:r>
                        <a:rPr lang="en-US" sz="1600" b="1" dirty="0">
                          <a:effectLst/>
                        </a:rPr>
                        <a:t>Mean</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8.13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4.25</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5.75</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600" dirty="0">
                          <a:effectLst/>
                        </a:rPr>
                        <a:t> </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140989417"/>
                  </a:ext>
                </a:extLst>
              </a:tr>
            </a:tbl>
          </a:graphicData>
        </a:graphic>
      </p:graphicFrame>
    </p:spTree>
    <p:extLst>
      <p:ext uri="{BB962C8B-B14F-4D97-AF65-F5344CB8AC3E}">
        <p14:creationId xmlns:p14="http://schemas.microsoft.com/office/powerpoint/2010/main" val="4197433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9DAF6-5C14-34B4-68DA-0ECA178AE8EF}"/>
              </a:ext>
            </a:extLst>
          </p:cNvPr>
          <p:cNvSpPr>
            <a:spLocks noGrp="1"/>
          </p:cNvSpPr>
          <p:nvPr>
            <p:ph type="title"/>
          </p:nvPr>
        </p:nvSpPr>
        <p:spPr/>
        <p:txBody>
          <a:bodyPr/>
          <a:lstStyle/>
          <a:p>
            <a:r>
              <a:rPr lang="en-GB" dirty="0"/>
              <a:t>The Assumption of Sphericity</a:t>
            </a:r>
            <a:endParaRPr lang="en-US" dirty="0"/>
          </a:p>
        </p:txBody>
      </p:sp>
      <p:sp>
        <p:nvSpPr>
          <p:cNvPr id="7" name="Content Placeholder 6">
            <a:extLst>
              <a:ext uri="{FF2B5EF4-FFF2-40B4-BE49-F238E27FC236}">
                <a16:creationId xmlns:a16="http://schemas.microsoft.com/office/drawing/2014/main" id="{74A49439-E682-1563-8F9F-34F6C69041E4}"/>
              </a:ext>
            </a:extLst>
          </p:cNvPr>
          <p:cNvSpPr>
            <a:spLocks noGrp="1"/>
          </p:cNvSpPr>
          <p:nvPr>
            <p:ph idx="1"/>
          </p:nvPr>
        </p:nvSpPr>
        <p:spPr/>
        <p:txBody>
          <a:bodyPr/>
          <a:lstStyle/>
          <a:p>
            <a:r>
              <a:rPr lang="en-US" dirty="0"/>
              <a:t>Assumes that the variances of </a:t>
            </a:r>
            <a:r>
              <a:rPr lang="en-US" i="1" dirty="0"/>
              <a:t>differences</a:t>
            </a:r>
            <a:r>
              <a:rPr lang="en-US" dirty="0"/>
              <a:t> between conditions are equal</a:t>
            </a:r>
          </a:p>
          <a:p>
            <a:r>
              <a:rPr lang="en-US" dirty="0"/>
              <a:t>Estimated and adjusted </a:t>
            </a:r>
            <a:r>
              <a:rPr lang="en-US" i="1" dirty="0" err="1"/>
              <a:t>df</a:t>
            </a:r>
            <a:r>
              <a:rPr lang="en-US" dirty="0"/>
              <a:t> using:</a:t>
            </a:r>
          </a:p>
          <a:p>
            <a:pPr lvl="1"/>
            <a:r>
              <a:rPr lang="en-US" dirty="0"/>
              <a:t>Greenhouse-Geisser estimate</a:t>
            </a:r>
          </a:p>
          <a:p>
            <a:pPr lvl="1"/>
            <a:r>
              <a:rPr lang="en-US" dirty="0"/>
              <a:t>Huynh-Feldt estimate</a:t>
            </a:r>
          </a:p>
          <a:p>
            <a:r>
              <a:rPr lang="en-US" dirty="0"/>
              <a:t>Tested using Mauchly’s test (not recommended)</a:t>
            </a:r>
          </a:p>
          <a:p>
            <a:pPr lvl="1"/>
            <a:r>
              <a:rPr lang="en-US" i="1" dirty="0"/>
              <a:t>P</a:t>
            </a:r>
            <a:r>
              <a:rPr lang="en-US" dirty="0"/>
              <a:t> &lt; .05, sphericity is violated</a:t>
            </a:r>
          </a:p>
          <a:p>
            <a:pPr lvl="1"/>
            <a:r>
              <a:rPr lang="en-US" i="1" dirty="0"/>
              <a:t>P</a:t>
            </a:r>
            <a:r>
              <a:rPr lang="en-US" dirty="0"/>
              <a:t> &gt; .05, sphericity is met</a:t>
            </a:r>
          </a:p>
          <a:p>
            <a:r>
              <a:rPr lang="en-US" dirty="0"/>
              <a:t>Rule of thumb: G-G is conservative and H-F liberal</a:t>
            </a:r>
          </a:p>
          <a:p>
            <a:endParaRPr lang="en-US" dirty="0"/>
          </a:p>
        </p:txBody>
      </p:sp>
      <p:sp>
        <p:nvSpPr>
          <p:cNvPr id="8" name="Slide Number Placeholder 7">
            <a:extLst>
              <a:ext uri="{FF2B5EF4-FFF2-40B4-BE49-F238E27FC236}">
                <a16:creationId xmlns:a16="http://schemas.microsoft.com/office/drawing/2014/main" id="{FE11A31A-CF86-714F-D707-8F0246046E41}"/>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19A0-534C-5647-C4A7-67F4B57E29E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506B78D-B9CE-C3B2-E04A-3D48ECF0656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749B7B97-35C1-889C-102E-B7D8C9E69E53}"/>
              </a:ext>
            </a:extLst>
          </p:cNvPr>
          <p:cNvPicPr>
            <a:picLocks noChangeAspect="1"/>
          </p:cNvPicPr>
          <p:nvPr/>
        </p:nvPicPr>
        <p:blipFill>
          <a:blip r:embed="rId2">
            <a:lum/>
            <a:alphaModFix/>
          </a:blip>
          <a:srcRect/>
          <a:stretch>
            <a:fillRect/>
          </a:stretch>
        </p:blipFill>
        <p:spPr>
          <a:xfrm>
            <a:off x="1524180" y="1556792"/>
            <a:ext cx="9143640" cy="4249440"/>
          </a:xfrm>
          <a:prstGeom prst="rect">
            <a:avLst/>
          </a:prstGeom>
          <a:noFill/>
          <a:ln>
            <a:noFill/>
          </a:ln>
        </p:spPr>
      </p:pic>
      <p:sp>
        <p:nvSpPr>
          <p:cNvPr id="3" name="Freeform 2">
            <a:extLst>
              <a:ext uri="{FF2B5EF4-FFF2-40B4-BE49-F238E27FC236}">
                <a16:creationId xmlns:a16="http://schemas.microsoft.com/office/drawing/2014/main" id="{8C7A96E1-E750-994D-7C9C-890396B91497}"/>
              </a:ext>
            </a:extLst>
          </p:cNvPr>
          <p:cNvSpPr/>
          <p:nvPr/>
        </p:nvSpPr>
        <p:spPr>
          <a:xfrm>
            <a:off x="7263322" y="2636912"/>
            <a:ext cx="3383280" cy="9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0000"/>
            </a:solidFill>
            <a:prstDash val="solid"/>
          </a:ln>
        </p:spPr>
        <p:txBody>
          <a:bodyPr wrap="none" lIns="108360" tIns="63359" rIns="108360" bIns="63359"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Tree>
    <p:extLst>
      <p:ext uri="{BB962C8B-B14F-4D97-AF65-F5344CB8AC3E}">
        <p14:creationId xmlns:p14="http://schemas.microsoft.com/office/powerpoint/2010/main" val="690300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D32183-D999-279A-6E77-19D01B96517A}"/>
              </a:ext>
            </a:extLst>
          </p:cNvPr>
          <p:cNvSpPr>
            <a:spLocks noGrp="1"/>
          </p:cNvSpPr>
          <p:nvPr>
            <p:ph type="title"/>
          </p:nvPr>
        </p:nvSpPr>
        <p:spPr/>
        <p:txBody>
          <a:bodyPr/>
          <a:lstStyle/>
          <a:p>
            <a:r>
              <a:rPr lang="en-GB" dirty="0"/>
              <a:t>Defining the Repeated Factors</a:t>
            </a:r>
            <a:endParaRPr lang="en-US" dirty="0"/>
          </a:p>
        </p:txBody>
      </p:sp>
      <p:sp>
        <p:nvSpPr>
          <p:cNvPr id="3" name="Content Placeholder 2">
            <a:extLst>
              <a:ext uri="{FF2B5EF4-FFF2-40B4-BE49-F238E27FC236}">
                <a16:creationId xmlns:a16="http://schemas.microsoft.com/office/drawing/2014/main" id="{3FE6B5E0-E7A5-470D-8D69-0F43DCF56839}"/>
              </a:ext>
            </a:extLst>
          </p:cNvPr>
          <p:cNvSpPr>
            <a:spLocks noGrp="1"/>
          </p:cNvSpPr>
          <p:nvPr>
            <p:ph idx="1"/>
          </p:nvPr>
        </p:nvSpPr>
        <p:spPr>
          <a:xfrm>
            <a:off x="2152650" y="2020389"/>
            <a:ext cx="7886700" cy="831869"/>
          </a:xfrm>
        </p:spPr>
        <p:txBody>
          <a:bodyPr/>
          <a:lstStyle/>
          <a:p>
            <a:pPr algn="ctr"/>
            <a:r>
              <a:rPr lang="en-US" dirty="0"/>
              <a:t>Figure 14.6 The </a:t>
            </a:r>
            <a:r>
              <a:rPr lang="en-US" i="1" dirty="0"/>
              <a:t>Repeated Measures Factors menu</a:t>
            </a:r>
            <a:r>
              <a:rPr lang="en-US" dirty="0"/>
              <a:t> for repeated-measures ANOVA</a:t>
            </a:r>
          </a:p>
        </p:txBody>
      </p:sp>
      <p:grpSp>
        <p:nvGrpSpPr>
          <p:cNvPr id="8" name="Group 7">
            <a:extLst>
              <a:ext uri="{FF2B5EF4-FFF2-40B4-BE49-F238E27FC236}">
                <a16:creationId xmlns:a16="http://schemas.microsoft.com/office/drawing/2014/main" id="{2498F743-524D-6DF5-6194-147FA4BAC781}"/>
              </a:ext>
            </a:extLst>
          </p:cNvPr>
          <p:cNvGrpSpPr/>
          <p:nvPr/>
        </p:nvGrpSpPr>
        <p:grpSpPr>
          <a:xfrm>
            <a:off x="3340306" y="3186756"/>
            <a:ext cx="5231679" cy="3259886"/>
            <a:chOff x="1816305" y="3186756"/>
            <a:chExt cx="5231679" cy="3259886"/>
          </a:xfrm>
        </p:grpSpPr>
        <p:pic>
          <p:nvPicPr>
            <p:cNvPr id="4" name="Picture 3" descr="Screenshot 1. The Repeated Measures Define Factor dialog box is shown.&#10;The user can enter the Within-Subject Factor Name and the Number of Levels in the text boxes. Here, still the default name RM Factor 1 is shown, with Level 1 and Level 2. By clicking on it, they can be replaced with different names, see screenshot on the right.&#10;&#10;Below is a box with the current repeated measures structure, with 2 cells as of now. &#10;">
              <a:extLst>
                <a:ext uri="{FF2B5EF4-FFF2-40B4-BE49-F238E27FC236}">
                  <a16:creationId xmlns:a16="http://schemas.microsoft.com/office/drawing/2014/main" id="{446044E4-B3BA-5820-5A32-7C4A1FA53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05" y="3186756"/>
              <a:ext cx="2475984" cy="3259886"/>
            </a:xfrm>
            <a:prstGeom prst="rect">
              <a:avLst/>
            </a:prstGeom>
          </p:spPr>
        </p:pic>
        <p:pic>
          <p:nvPicPr>
            <p:cNvPr id="7" name="Picture 6" descr="Screenshot 2. The Defined Factor names are shown. Entity is displayed in the window. In the example there are 4 variables under Dog I D, as follows.&#10;1. Alien.&#10;2. Human.&#10;3. Mannequin.&#10;4. Shapeshifter.&#10;&#10;There are now four cells defined in the repeated measures structure box on the bottom&#10;">
              <a:extLst>
                <a:ext uri="{FF2B5EF4-FFF2-40B4-BE49-F238E27FC236}">
                  <a16:creationId xmlns:a16="http://schemas.microsoft.com/office/drawing/2014/main" id="{E06A2294-0F9D-7531-641D-80F4970D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86756"/>
              <a:ext cx="2475984" cy="3259886"/>
            </a:xfrm>
            <a:prstGeom prst="rect">
              <a:avLst/>
            </a:prstGeom>
          </p:spPr>
        </p:pic>
      </p:grpSp>
    </p:spTree>
    <p:extLst>
      <p:ext uri="{BB962C8B-B14F-4D97-AF65-F5344CB8AC3E}">
        <p14:creationId xmlns:p14="http://schemas.microsoft.com/office/powerpoint/2010/main" val="3534649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Factorial: Post hoc comparisons</a:t>
            </a:r>
          </a:p>
        </p:txBody>
      </p:sp>
      <p:sp>
        <p:nvSpPr>
          <p:cNvPr id="3" name="Content Placeholder 2">
            <a:extLst>
              <a:ext uri="{FF2B5EF4-FFF2-40B4-BE49-F238E27FC236}">
                <a16:creationId xmlns:a16="http://schemas.microsoft.com/office/drawing/2014/main" id="{B82849E4-E09F-44FA-B8BD-9FB4A19558DD}"/>
              </a:ext>
            </a:extLst>
          </p:cNvPr>
          <p:cNvSpPr>
            <a:spLocks noGrp="1"/>
          </p:cNvSpPr>
          <p:nvPr>
            <p:ph idx="1"/>
          </p:nvPr>
        </p:nvSpPr>
        <p:spPr>
          <a:xfrm>
            <a:off x="2152650" y="2020389"/>
            <a:ext cx="7886700" cy="813632"/>
          </a:xfrm>
        </p:spPr>
        <p:txBody>
          <a:bodyPr/>
          <a:lstStyle/>
          <a:p>
            <a:r>
              <a:rPr lang="en-US" dirty="0"/>
              <a:t>Output 14.15</a:t>
            </a:r>
          </a:p>
        </p:txBody>
      </p:sp>
      <p:pic>
        <p:nvPicPr>
          <p:cNvPr id="6" name="Picture 5">
            <a:extLst>
              <a:ext uri="{FF2B5EF4-FFF2-40B4-BE49-F238E27FC236}">
                <a16:creationId xmlns:a16="http://schemas.microsoft.com/office/drawing/2014/main" id="{6B8EC360-0262-D61A-D59C-A63FB00217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89407"/>
            <a:ext cx="7772400" cy="20731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1520-89B8-C93B-6115-ACE29C6FD2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CF637E-91AB-0C4B-98A0-0D0E428A041B}"/>
              </a:ext>
            </a:extLst>
          </p:cNvPr>
          <p:cNvSpPr>
            <a:spLocks noGrp="1"/>
          </p:cNvSpPr>
          <p:nvPr>
            <p:ph type="title"/>
          </p:nvPr>
        </p:nvSpPr>
        <p:spPr/>
        <p:txBody>
          <a:bodyPr/>
          <a:lstStyle/>
          <a:p>
            <a:r>
              <a:rPr lang="en-NL" dirty="0"/>
              <a:t>RM ANOVA</a:t>
            </a:r>
          </a:p>
        </p:txBody>
      </p:sp>
      <p:pic>
        <p:nvPicPr>
          <p:cNvPr id="7" name="Picture 6" descr="Cartoon person with glasses and a hand up&#10;&#10;AI-generated content may be incorrect.">
            <a:extLst>
              <a:ext uri="{FF2B5EF4-FFF2-40B4-BE49-F238E27FC236}">
                <a16:creationId xmlns:a16="http://schemas.microsoft.com/office/drawing/2014/main" id="{BA2F1842-27B6-62BA-8496-87385BF92733}"/>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C036663-8E16-AAEC-8672-F802C0C37A43}"/>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791327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30A35F60-15F8-B5F1-04BE-F4C554019C85}"/>
              </a:ext>
            </a:extLst>
          </p:cNvPr>
          <p:cNvSpPr/>
          <p:nvPr/>
        </p:nvSpPr>
        <p:spPr>
          <a:xfrm>
            <a:off x="2895601" y="609480"/>
            <a:ext cx="7378559"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lgn="ctr">
              <a:lnSpc>
                <a:spcPct val="85000"/>
              </a:lnSpc>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400">
                <a:solidFill>
                  <a:srgbClr val="003366"/>
                </a:solidFill>
                <a:latin typeface="Cantarell" panose="02000603000000000000" pitchFamily="2" charset="0"/>
                <a:ea typeface="Microsoft YaHei" pitchFamily="2"/>
                <a:cs typeface="Microsoft YaHei" pitchFamily="2"/>
              </a:rPr>
              <a:t>The JASP Community</a:t>
            </a:r>
          </a:p>
        </p:txBody>
      </p:sp>
      <p:sp>
        <p:nvSpPr>
          <p:cNvPr id="3" name="Freeform 2">
            <a:extLst>
              <a:ext uri="{FF2B5EF4-FFF2-40B4-BE49-F238E27FC236}">
                <a16:creationId xmlns:a16="http://schemas.microsoft.com/office/drawing/2014/main" id="{646C9F9F-F25A-3640-12B0-A2DFFB8534F6}"/>
              </a:ext>
            </a:extLst>
          </p:cNvPr>
          <p:cNvSpPr/>
          <p:nvPr/>
        </p:nvSpPr>
        <p:spPr>
          <a:xfrm>
            <a:off x="2333641" y="1530360"/>
            <a:ext cx="8105759" cy="433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Cantarell" panose="02000603000000000000" pitchFamily="2" charset="0"/>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a:solidFill>
                <a:srgbClr val="003366"/>
              </a:solidFill>
              <a:latin typeface="Cantarell" panose="02000603000000000000" pitchFamily="2" charset="0"/>
              <a:ea typeface="Microsoft YaHei" pitchFamily="2"/>
              <a:cs typeface="Microsoft YaHei" pitchFamily="2"/>
            </a:endParaRPr>
          </a:p>
          <a:p>
            <a:pPr marL="341280" indent="-325440">
              <a:spcBef>
                <a:spcPts val="799"/>
              </a:spcBef>
              <a:spcAft>
                <a:spcPts val="0"/>
              </a:spcAft>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a:solidFill>
                <a:srgbClr val="003366"/>
              </a:solidFill>
              <a:latin typeface="Cantarell" panose="02000603000000000000" pitchFamily="2" charset="0"/>
              <a:ea typeface="Microsoft YaHei" pitchFamily="2"/>
              <a:cs typeface="Microsoft YaHei" pitchFamily="2"/>
            </a:endParaRPr>
          </a:p>
          <a:p>
            <a:pPr>
              <a:spcBef>
                <a:spcPts val="799"/>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3366"/>
              </a:solidFill>
              <a:latin typeface="Cantarell" panose="02000603000000000000" pitchFamily="2" charset="0"/>
              <a:ea typeface="Microsoft YaHei" pitchFamily="2"/>
              <a:cs typeface="Microsoft YaHei" pitchFamily="2"/>
            </a:endParaRPr>
          </a:p>
          <a:p>
            <a:pPr marL="325080" indent="-325080">
              <a:spcBef>
                <a:spcPts val="799"/>
              </a:spcBef>
              <a:spcAft>
                <a:spcPts val="0"/>
              </a:spcAft>
              <a:tabLst>
                <a:tab pos="325080" algn="l"/>
                <a:tab pos="782280" algn="l"/>
                <a:tab pos="1239480" algn="l"/>
                <a:tab pos="1696680" algn="l"/>
                <a:tab pos="2153880" algn="l"/>
                <a:tab pos="2611080" algn="l"/>
                <a:tab pos="3068280" algn="l"/>
                <a:tab pos="3525480" algn="l"/>
                <a:tab pos="3982680" algn="l"/>
                <a:tab pos="4439880" algn="l"/>
                <a:tab pos="4897080" algn="l"/>
                <a:tab pos="5354280" algn="l"/>
                <a:tab pos="5811480" algn="l"/>
                <a:tab pos="6268680" algn="l"/>
                <a:tab pos="6725880" algn="l"/>
                <a:tab pos="7183080" algn="l"/>
                <a:tab pos="7640280" algn="l"/>
                <a:tab pos="8097480" algn="l"/>
                <a:tab pos="8554680" algn="l"/>
                <a:tab pos="9011880" algn="l"/>
                <a:tab pos="9469080" algn="l"/>
              </a:tabLst>
            </a:pPr>
            <a:r>
              <a:rPr lang="en-US" sz="3200">
                <a:solidFill>
                  <a:srgbClr val="003366"/>
                </a:solidFill>
                <a:latin typeface="Cantarell" panose="02000603000000000000" pitchFamily="2" charset="0"/>
                <a:ea typeface="Microsoft YaHei" pitchFamily="2"/>
                <a:cs typeface="Microsoft YaHei" pitchFamily="2"/>
              </a:rPr>
              <a:t> </a:t>
            </a:r>
          </a:p>
        </p:txBody>
      </p:sp>
      <p:sp>
        <p:nvSpPr>
          <p:cNvPr id="5" name="Freeform 4">
            <a:extLst>
              <a:ext uri="{FF2B5EF4-FFF2-40B4-BE49-F238E27FC236}">
                <a16:creationId xmlns:a16="http://schemas.microsoft.com/office/drawing/2014/main" id="{194BA7C5-C33D-1431-7191-8F99D7CFA9F4}"/>
              </a:ext>
            </a:extLst>
          </p:cNvPr>
          <p:cNvSpPr/>
          <p:nvPr/>
        </p:nvSpPr>
        <p:spPr>
          <a:xfrm>
            <a:off x="1587436" y="1752480"/>
            <a:ext cx="9017127" cy="53020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473040" indent="-457200">
              <a:spcBef>
                <a:spcPts val="799"/>
              </a:spcBef>
              <a:spcAft>
                <a:spcPts val="0"/>
              </a:spcAft>
              <a:buFont typeface="Arial" panose="020B0604020202020204" pitchFamily="34" charset="0"/>
              <a:buChar char="•"/>
              <a:tabLst>
                <a:tab pos="341280" algn="l"/>
                <a:tab pos="798480" algn="l"/>
                <a:tab pos="1255680" algn="l"/>
                <a:tab pos="1712880" algn="l"/>
                <a:tab pos="2170080" algn="l"/>
                <a:tab pos="2627280" algn="l"/>
                <a:tab pos="3084480" algn="l"/>
                <a:tab pos="3541680" algn="l"/>
                <a:tab pos="3998880" algn="l"/>
                <a:tab pos="4456080" algn="l"/>
                <a:tab pos="4913280" algn="l"/>
                <a:tab pos="5370480" algn="l"/>
                <a:tab pos="5827680" algn="l"/>
                <a:tab pos="6284880" algn="l"/>
                <a:tab pos="6742080" algn="l"/>
                <a:tab pos="7199280" algn="l"/>
                <a:tab pos="7656480" algn="l"/>
                <a:tab pos="8113680" algn="l"/>
                <a:tab pos="8570880" algn="l"/>
                <a:tab pos="9028080" algn="l"/>
                <a:tab pos="9485280" algn="l"/>
              </a:tabLst>
            </a:pPr>
            <a:endParaRPr lang="en-US" sz="3200" u="sng" dirty="0">
              <a:solidFill>
                <a:srgbClr val="003366"/>
              </a:solidFill>
              <a:latin typeface="Cantarell" panose="02000603000000000000" pitchFamily="2" charset="0"/>
              <a:ea typeface="Microsoft YaHei" pitchFamily="2"/>
              <a:cs typeface="Microsoft YaHei" pitchFamily="2"/>
            </a:endParaRP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Cantarell" panose="02000603000000000000" pitchFamily="2" charset="0"/>
                <a:ea typeface="Microsoft YaHei" pitchFamily="2"/>
                <a:cs typeface="Microsoft YaHei" pitchFamily="2"/>
              </a:rPr>
              <a:t>Universities can join the </a:t>
            </a:r>
            <a:r>
              <a:rPr lang="en-US" sz="3200" i="1" dirty="0">
                <a:solidFill>
                  <a:srgbClr val="003366"/>
                </a:solidFill>
                <a:latin typeface="Cantarell" panose="02000603000000000000" pitchFamily="2" charset="0"/>
                <a:ea typeface="Microsoft YaHei" pitchFamily="2"/>
                <a:cs typeface="Microsoft YaHei" pitchFamily="2"/>
              </a:rPr>
              <a:t>JASP Community</a:t>
            </a:r>
            <a:r>
              <a:rPr lang="en-US" sz="3200" dirty="0">
                <a:solidFill>
                  <a:srgbClr val="003366"/>
                </a:solidFill>
                <a:latin typeface="Cantarell" panose="02000603000000000000" pitchFamily="2" charset="0"/>
                <a:ea typeface="Microsoft YaHei" pitchFamily="2"/>
                <a:cs typeface="Microsoft YaHei" pitchFamily="2"/>
              </a:rPr>
              <a:t> at one of three tiers: bronze, silver, and gold.</a:t>
            </a:r>
          </a:p>
          <a:p>
            <a:pPr marL="457200" indent="-457200">
              <a:spcBef>
                <a:spcPts val="799"/>
              </a:spcBef>
              <a:spcAft>
                <a:spcPts val="0"/>
              </a:spcAft>
              <a:buClr>
                <a:srgbClr val="003366"/>
              </a:buClr>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003366"/>
                </a:solidFill>
                <a:latin typeface="Cantarell" panose="02000603000000000000" pitchFamily="2" charset="0"/>
                <a:ea typeface="Microsoft YaHei" pitchFamily="2"/>
                <a:cs typeface="Microsoft YaHei" pitchFamily="2"/>
              </a:rPr>
              <a:t>Participating universities receive extra support: priority with feature requests and bug reports, transition training, and a 30% discount on </a:t>
            </a:r>
            <a:r>
              <a:rPr lang="en-US" sz="3200" i="1" dirty="0">
                <a:solidFill>
                  <a:srgbClr val="003366"/>
                </a:solidFill>
                <a:latin typeface="Cantarell" panose="02000603000000000000" pitchFamily="2" charset="0"/>
                <a:ea typeface="Microsoft YaHei" pitchFamily="2"/>
                <a:cs typeface="Microsoft YaHei" pitchFamily="2"/>
              </a:rPr>
              <a:t>Discovering Statistics Using JASP</a:t>
            </a:r>
            <a:r>
              <a:rPr lang="en-US" sz="3200" dirty="0">
                <a:solidFill>
                  <a:srgbClr val="003366"/>
                </a:solidFill>
                <a:latin typeface="Cantarell" panose="02000603000000000000" pitchFamily="2" charset="0"/>
                <a:ea typeface="Microsoft YaHei" pitchFamily="2"/>
                <a:cs typeface="Microsoft YaHei" pitchFamily="2"/>
              </a:rPr>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05425B6-75D9-4519-9739-6AD3957BE2AF}"/>
              </a:ext>
            </a:extLst>
          </p:cNvPr>
          <p:cNvSpPr/>
          <p:nvPr/>
        </p:nvSpPr>
        <p:spPr>
          <a:xfrm>
            <a:off x="1524000" y="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cap="sq">
            <a:solidFill>
              <a:srgbClr val="003366"/>
            </a:solidFill>
            <a:prstDash val="solid"/>
            <a:miter/>
          </a:ln>
        </p:spPr>
        <p:txBody>
          <a:bodyPr vert="horz"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DB596E23-F03A-464C-9C4D-09F43E5AAB84}"/>
              </a:ext>
            </a:extLst>
          </p:cNvPr>
          <p:cNvSpPr/>
          <p:nvPr/>
        </p:nvSpPr>
        <p:spPr>
          <a:xfrm>
            <a:off x="2286120" y="2286000"/>
            <a:ext cx="7619760" cy="3200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t" anchorCtr="0" compatLnSpc="1">
            <a:noAutofit/>
          </a:bodyPr>
          <a:lstStyle/>
          <a:p>
            <a:pPr marL="342720" indent="-330120" algn="ctr">
              <a:spcBef>
                <a:spcPts val="1500"/>
              </a:spcBef>
              <a:spcAft>
                <a:spcPts val="0"/>
              </a:spcAft>
              <a:tabLst>
                <a:tab pos="342720" algn="l"/>
                <a:tab pos="685440" algn="l"/>
                <a:tab pos="1244160" algn="l"/>
                <a:tab pos="2158559" algn="l"/>
                <a:tab pos="3072960" algn="l"/>
                <a:tab pos="3987360" algn="l"/>
                <a:tab pos="4901760" algn="l"/>
                <a:tab pos="5816160" algn="l"/>
                <a:tab pos="6730560" algn="l"/>
                <a:tab pos="7644960" algn="l"/>
                <a:tab pos="8559360" algn="l"/>
                <a:tab pos="9473760" algn="l"/>
                <a:tab pos="10388160" algn="l"/>
                <a:tab pos="10389960" algn="l"/>
                <a:tab pos="10847160" algn="l"/>
                <a:tab pos="10848600" algn="l"/>
                <a:tab pos="10850040" algn="l"/>
                <a:tab pos="10851840" algn="l"/>
                <a:tab pos="10853280" algn="l"/>
                <a:tab pos="10855080" algn="l"/>
                <a:tab pos="10856520" algn="l"/>
                <a:tab pos="10858320" algn="l"/>
              </a:tabLst>
              <a:defRPr sz="2400"/>
            </a:pPr>
            <a:r>
              <a:rPr lang="en-US" sz="3200">
                <a:solidFill>
                  <a:srgbClr val="003366"/>
                </a:solidFill>
                <a:latin typeface="Times New Roman" pitchFamily="18"/>
                <a:ea typeface="Microsoft YaHei" pitchFamily="2"/>
                <a:cs typeface="Microsoft YaHei" pitchFamily="2"/>
              </a:rPr>
              <a:t>	</a:t>
            </a:r>
          </a:p>
        </p:txBody>
      </p:sp>
      <p:pic>
        <p:nvPicPr>
          <p:cNvPr id="4" name="">
            <a:extLst>
              <a:ext uri="{FF2B5EF4-FFF2-40B4-BE49-F238E27FC236}">
                <a16:creationId xmlns:a16="http://schemas.microsoft.com/office/drawing/2014/main" id="{9AA53D79-554F-EA48-465F-A8BF7E307782}"/>
              </a:ext>
            </a:extLst>
          </p:cNvPr>
          <p:cNvPicPr>
            <a:picLocks noChangeAspect="1"/>
          </p:cNvPicPr>
          <p:nvPr/>
        </p:nvPicPr>
        <p:blipFill>
          <a:blip r:embed="rId3">
            <a:lum/>
            <a:alphaModFix/>
          </a:blip>
          <a:srcRect/>
          <a:stretch>
            <a:fillRect/>
          </a:stretch>
        </p:blipFill>
        <p:spPr>
          <a:xfrm>
            <a:off x="2099640" y="32040"/>
            <a:ext cx="8030160" cy="680112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1844B-BFAC-FEEC-4CC4-11C9A2F7660B}"/>
              </a:ext>
            </a:extLst>
          </p:cNvPr>
          <p:cNvSpPr>
            <a:spLocks noGrp="1"/>
          </p:cNvSpPr>
          <p:nvPr>
            <p:ph type="title"/>
          </p:nvPr>
        </p:nvSpPr>
        <p:spPr/>
        <p:txBody>
          <a:bodyPr/>
          <a:lstStyle/>
          <a:p>
            <a:r>
              <a:rPr lang="en-NL" dirty="0"/>
              <a:t>Getting in Touch</a:t>
            </a:r>
          </a:p>
        </p:txBody>
      </p:sp>
      <p:sp>
        <p:nvSpPr>
          <p:cNvPr id="6" name="Content Placeholder 5">
            <a:extLst>
              <a:ext uri="{FF2B5EF4-FFF2-40B4-BE49-F238E27FC236}">
                <a16:creationId xmlns:a16="http://schemas.microsoft.com/office/drawing/2014/main" id="{BE119AAA-080C-8A85-84B0-E9EE1839849C}"/>
              </a:ext>
            </a:extLst>
          </p:cNvPr>
          <p:cNvSpPr>
            <a:spLocks noGrp="1"/>
          </p:cNvSpPr>
          <p:nvPr>
            <p:ph idx="1"/>
          </p:nvPr>
        </p:nvSpPr>
        <p:spPr>
          <a:xfrm>
            <a:off x="1488018" y="2935680"/>
            <a:ext cx="9696451" cy="4176712"/>
          </a:xfrm>
        </p:spPr>
        <p:txBody>
          <a:bodyPr/>
          <a:lstStyle/>
          <a:p>
            <a:endParaRPr lang="en-NL" dirty="0"/>
          </a:p>
          <a:p>
            <a:pPr marL="457200" indent="-457200">
              <a:buFont typeface="Arial" panose="020B0604020202020204" pitchFamily="34" charset="0"/>
              <a:buChar char="•"/>
            </a:pPr>
            <a:r>
              <a:rPr lang="en-NL" dirty="0">
                <a:hlinkClick r:id="rId3"/>
              </a:rPr>
              <a:t>GitHub page</a:t>
            </a:r>
            <a:endParaRPr lang="en-NL" dirty="0"/>
          </a:p>
          <a:p>
            <a:endParaRPr lang="en-NL" dirty="0"/>
          </a:p>
          <a:p>
            <a:pPr marL="457200" indent="-457200">
              <a:buFont typeface="Arial" panose="020B0604020202020204" pitchFamily="34" charset="0"/>
              <a:buChar char="•"/>
            </a:pPr>
            <a:r>
              <a:rPr lang="en-GB" dirty="0">
                <a:hlinkClick r:id="rId4"/>
              </a:rPr>
              <a:t>J</a:t>
            </a:r>
            <a:r>
              <a:rPr lang="en-NL" dirty="0">
                <a:hlinkClick r:id="rId4"/>
              </a:rPr>
              <a:t>.b.vandoorn@uva.nl</a:t>
            </a:r>
            <a:r>
              <a:rPr lang="en-NL" dirty="0"/>
              <a:t> </a:t>
            </a:r>
          </a:p>
          <a:p>
            <a:endParaRPr lang="en-NL" dirty="0"/>
          </a:p>
        </p:txBody>
      </p:sp>
      <p:pic>
        <p:nvPicPr>
          <p:cNvPr id="2050" name="Picture 2" descr="qr-code for edu.nl/k4xnc">
            <a:extLst>
              <a:ext uri="{FF2B5EF4-FFF2-40B4-BE49-F238E27FC236}">
                <a16:creationId xmlns:a16="http://schemas.microsoft.com/office/drawing/2014/main" id="{97FE6C94-9664-F596-22E3-9F048D19B7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262" y="1556791"/>
            <a:ext cx="4896354" cy="529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2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6B8445D0-8FB2-ADE1-E768-C5308CB4272B}"/>
              </a:ext>
            </a:extLst>
          </p:cNvPr>
          <p:cNvSpPr/>
          <p:nvPr/>
        </p:nvSpPr>
        <p:spPr>
          <a:xfrm>
            <a:off x="1524000" y="0"/>
            <a:ext cx="9144000" cy="685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sp>
        <p:nvSpPr>
          <p:cNvPr id="3" name="Freeform 2">
            <a:extLst>
              <a:ext uri="{FF2B5EF4-FFF2-40B4-BE49-F238E27FC236}">
                <a16:creationId xmlns:a16="http://schemas.microsoft.com/office/drawing/2014/main" id="{C86FE72A-1AF8-6431-0F69-E15FC1BBEF89}"/>
              </a:ext>
            </a:extLst>
          </p:cNvPr>
          <p:cNvSpPr/>
          <p:nvPr/>
        </p:nvSpPr>
        <p:spPr>
          <a:xfrm>
            <a:off x="2668440" y="5448240"/>
            <a:ext cx="7378920" cy="114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1440" tIns="45720" rIns="91440" bIns="45720" anchor="ctr" anchorCtr="0" compatLnSpc="1">
            <a:noAutofit/>
          </a:bodyPr>
          <a:lstStyle/>
          <a:p>
            <a:pPr>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003366"/>
              </a:solidFill>
              <a:latin typeface="Times New Roman" pitchFamily="18"/>
              <a:ea typeface="Microsoft YaHei" pitchFamily="2"/>
              <a:cs typeface="Microsoft YaHei" pitchFamily="2"/>
            </a:endParaRPr>
          </a:p>
        </p:txBody>
      </p:sp>
      <p:pic>
        <p:nvPicPr>
          <p:cNvPr id="4" name="">
            <a:extLst>
              <a:ext uri="{FF2B5EF4-FFF2-40B4-BE49-F238E27FC236}">
                <a16:creationId xmlns:a16="http://schemas.microsoft.com/office/drawing/2014/main" id="{9539EAAD-9349-9184-44FD-B5482578DA05}"/>
              </a:ext>
            </a:extLst>
          </p:cNvPr>
          <p:cNvPicPr>
            <a:picLocks noChangeAspect="1"/>
          </p:cNvPicPr>
          <p:nvPr/>
        </p:nvPicPr>
        <p:blipFill>
          <a:blip r:embed="rId3">
            <a:lum/>
            <a:alphaModFix/>
          </a:blip>
          <a:srcRect/>
          <a:stretch>
            <a:fillRect/>
          </a:stretch>
        </p:blipFill>
        <p:spPr>
          <a:xfrm>
            <a:off x="1510320" y="-1080"/>
            <a:ext cx="3674160" cy="1962000"/>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Times New Roman"/>
        <a:ea typeface="Microsoft YaHei"/>
        <a:cs typeface="Microsoft YaHei"/>
      </a:majorFont>
      <a:minorFont>
        <a:latin typeface="Times New Roman"/>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a:spPr>
      <a:bodyPr vert="horz" wrap="square" lIns="90000" tIns="46800" rIns="90000" bIns="46800" numCol="1" anchor="ctr" anchorCtr="0" compatLnSpc="1">
        <a:prstTxWarp prst="textNoShape">
          <a:avLst/>
        </a:prstTxWarp>
      </a:bodyPr>
      <a:lstStyle>
        <a:defPPr>
          <a:defRPr sz="2000" dirty="0" smtClean="0"/>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SP-powerpoint-template_04" id="{727E3A4B-0EF8-754F-9823-DDAD991497D6}" vid="{FCD4010D-9B47-2243-A3CE-46C857E618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JASP-powerpoint-template_04</Template>
  <TotalTime>1018</TotalTime>
  <Words>2302</Words>
  <Application>Microsoft Macintosh PowerPoint</Application>
  <PresentationFormat>Widescreen</PresentationFormat>
  <Paragraphs>491</Paragraphs>
  <Slides>86</Slides>
  <Notes>27</Notes>
  <HiddenSlides>5</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0</vt:i4>
      </vt:variant>
      <vt:variant>
        <vt:lpstr>Slide Titles</vt:lpstr>
      </vt:variant>
      <vt:variant>
        <vt:i4>86</vt:i4>
      </vt:variant>
    </vt:vector>
  </HeadingPairs>
  <TitlesOfParts>
    <vt:vector size="100" baseType="lpstr">
      <vt:lpstr>.AppleSystemUIFont</vt:lpstr>
      <vt:lpstr>Arial</vt:lpstr>
      <vt:lpstr>Cambria Math</vt:lpstr>
      <vt:lpstr>Cantarell</vt:lpstr>
      <vt:lpstr>Chantilly</vt:lpstr>
      <vt:lpstr>Haas Grot Disp</vt:lpstr>
      <vt:lpstr>Helvetica</vt:lpstr>
      <vt:lpstr>Lucida Grande</vt:lpstr>
      <vt:lpstr>LucidaGrande</vt:lpstr>
      <vt:lpstr>Symbol</vt:lpstr>
      <vt:lpstr>Times New Roman</vt:lpstr>
      <vt:lpstr>Verdana</vt:lpstr>
      <vt:lpstr>Wingdings</vt:lpstr>
      <vt:lpstr>1_Office Theme</vt:lpstr>
      <vt:lpstr>Discovering Statistics Using JASP</vt:lpstr>
      <vt:lpstr>Outline</vt:lpstr>
      <vt:lpstr>Goals of this Workshop</vt:lpstr>
      <vt:lpstr>What is JASP?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vt:lpstr>
      <vt:lpstr>Feature Roadmap</vt:lpstr>
      <vt:lpstr>Other Handy Resources</vt:lpstr>
      <vt:lpstr>JASP Literature</vt:lpstr>
      <vt:lpstr>Some Examples/Demos</vt:lpstr>
      <vt:lpstr>PowerPoint Presentation</vt:lpstr>
      <vt:lpstr>PowerPoint Presentation</vt:lpstr>
      <vt:lpstr>PowerPoint Presentation</vt:lpstr>
      <vt:lpstr>PowerPoint Presentation</vt:lpstr>
      <vt:lpstr>PowerPoint Presentation</vt:lpstr>
      <vt:lpstr>Data Management</vt:lpstr>
      <vt:lpstr>The Variable View</vt:lpstr>
      <vt:lpstr>Variable Types</vt:lpstr>
      <vt:lpstr>Variable Settings</vt:lpstr>
      <vt:lpstr>Computing a New Variable</vt:lpstr>
      <vt:lpstr>Filtering Data</vt:lpstr>
      <vt:lpstr>Descriptives</vt:lpstr>
      <vt:lpstr>Output Window in JASP</vt:lpstr>
      <vt:lpstr>Visualization</vt:lpstr>
      <vt:lpstr>Correlation</vt:lpstr>
      <vt:lpstr>Basic Flow of Data Analysis in JASP</vt:lpstr>
      <vt:lpstr>Regression</vt:lpstr>
      <vt:lpstr>Regression with One Predictor</vt:lpstr>
      <vt:lpstr>The Model as an Equation</vt:lpstr>
      <vt:lpstr>Regression with One Predictor</vt:lpstr>
      <vt:lpstr>Model Summary </vt:lpstr>
      <vt:lpstr>Multiple Regression</vt:lpstr>
      <vt:lpstr>A model with Several Predictors</vt:lpstr>
      <vt:lpstr>Multiple Regression</vt:lpstr>
      <vt:lpstr>Normality of Residuals: Histograms and Q-Q Plots</vt:lpstr>
      <vt:lpstr>Model Parameters</vt:lpstr>
      <vt:lpstr>Interpreting Model Parameters</vt:lpstr>
      <vt:lpstr>Regression Exercises</vt:lpstr>
      <vt:lpstr>Moderation</vt:lpstr>
      <vt:lpstr>Example</vt:lpstr>
      <vt:lpstr>Moderation</vt:lpstr>
      <vt:lpstr>Moderation Analysis in JASP</vt:lpstr>
      <vt:lpstr>Moderation Analysis in JASP</vt:lpstr>
      <vt:lpstr>Figure 10.9 Plotting the interaction effect using Flexplot, where Callous traits is binned</vt:lpstr>
      <vt:lpstr>Mediation</vt:lpstr>
      <vt:lpstr>Mediation Example</vt:lpstr>
      <vt:lpstr>Mediation Analysis in JASP</vt:lpstr>
      <vt:lpstr>Mediation Model with Two Mediators</vt:lpstr>
      <vt:lpstr>Figure 10.17 The dialogue boxes for running mediation analysis with two mediators</vt:lpstr>
      <vt:lpstr>Moderation &amp; Mediation</vt:lpstr>
      <vt:lpstr>Comparing Means</vt:lpstr>
      <vt:lpstr>ANOVA: Puppy Example</vt:lpstr>
      <vt:lpstr>ANOVA</vt:lpstr>
      <vt:lpstr>Contrasts</vt:lpstr>
      <vt:lpstr>Contrasts in JASP</vt:lpstr>
      <vt:lpstr>Post Hoc Tests</vt:lpstr>
      <vt:lpstr>Post Hoc Tests</vt:lpstr>
      <vt:lpstr>ANCOVA</vt:lpstr>
      <vt:lpstr>ANCOVA</vt:lpstr>
      <vt:lpstr>Homogeneity of Slopes</vt:lpstr>
      <vt:lpstr>Assessing Homogeneity of Slopes</vt:lpstr>
      <vt:lpstr>ANCOVA</vt:lpstr>
      <vt:lpstr>RM ANOVA</vt:lpstr>
      <vt:lpstr>RM ANOVA Example</vt:lpstr>
      <vt:lpstr>Data for Sniffer Dog Example</vt:lpstr>
      <vt:lpstr>The Assumption of Sphericity</vt:lpstr>
      <vt:lpstr>Defining the Repeated Factors</vt:lpstr>
      <vt:lpstr>Factorial: Post hoc comparisons</vt:lpstr>
      <vt:lpstr>RM ANOVA</vt:lpstr>
      <vt:lpstr>PowerPoint Presentation</vt:lpstr>
      <vt:lpstr>PowerPoint Presentation</vt:lpstr>
      <vt:lpstr>PowerPoint Presentation</vt:lpstr>
      <vt:lpstr>Getting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Benefits</dc:title>
  <dc:subject/>
  <dc:creator>Johan van der Woude</dc:creator>
  <cp:keywords/>
  <dc:description/>
  <cp:lastModifiedBy>Johnny van Doorn</cp:lastModifiedBy>
  <cp:revision>30</cp:revision>
  <cp:lastPrinted>1601-01-01T00:00:00Z</cp:lastPrinted>
  <dcterms:created xsi:type="dcterms:W3CDTF">2017-04-12T07:12:05Z</dcterms:created>
  <dcterms:modified xsi:type="dcterms:W3CDTF">2026-02-11T11:57:20Z</dcterms:modified>
</cp:coreProperties>
</file>